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258" r:id="rId2"/>
    <p:sldId id="260" r:id="rId3"/>
    <p:sldId id="276" r:id="rId4"/>
    <p:sldId id="275" r:id="rId5"/>
    <p:sldId id="267" r:id="rId6"/>
    <p:sldId id="266" r:id="rId7"/>
    <p:sldId id="271" r:id="rId8"/>
    <p:sldId id="287" r:id="rId9"/>
    <p:sldId id="272" r:id="rId10"/>
    <p:sldId id="284" r:id="rId11"/>
    <p:sldId id="283" r:id="rId12"/>
    <p:sldId id="273" r:id="rId13"/>
    <p:sldId id="282" r:id="rId14"/>
    <p:sldId id="269" r:id="rId15"/>
    <p:sldId id="262" r:id="rId16"/>
    <p:sldId id="268" r:id="rId17"/>
    <p:sldId id="311" r:id="rId18"/>
    <p:sldId id="278" r:id="rId19"/>
    <p:sldId id="298" r:id="rId20"/>
    <p:sldId id="288" r:id="rId21"/>
    <p:sldId id="291" r:id="rId22"/>
    <p:sldId id="280" r:id="rId23"/>
    <p:sldId id="290" r:id="rId24"/>
    <p:sldId id="292" r:id="rId25"/>
    <p:sldId id="264" r:id="rId26"/>
    <p:sldId id="297" r:id="rId27"/>
    <p:sldId id="293" r:id="rId28"/>
    <p:sldId id="299" r:id="rId29"/>
    <p:sldId id="294" r:id="rId30"/>
    <p:sldId id="295" r:id="rId31"/>
    <p:sldId id="296" r:id="rId32"/>
    <p:sldId id="300" r:id="rId33"/>
    <p:sldId id="301" r:id="rId34"/>
    <p:sldId id="302" r:id="rId35"/>
    <p:sldId id="306" r:id="rId36"/>
    <p:sldId id="303" r:id="rId37"/>
    <p:sldId id="286" r:id="rId38"/>
    <p:sldId id="307" r:id="rId39"/>
    <p:sldId id="310" r:id="rId40"/>
    <p:sldId id="304" r:id="rId41"/>
    <p:sldId id="313" r:id="rId42"/>
    <p:sldId id="314" r:id="rId43"/>
    <p:sldId id="305" r:id="rId44"/>
    <p:sldId id="312" r:id="rId45"/>
    <p:sldId id="308" r:id="rId46"/>
    <p:sldId id="315" r:id="rId47"/>
    <p:sldId id="316" r:id="rId48"/>
    <p:sldId id="30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3" autoAdjust="0"/>
    <p:restoredTop sz="94420" autoAdjust="0"/>
  </p:normalViewPr>
  <p:slideViewPr>
    <p:cSldViewPr>
      <p:cViewPr varScale="1">
        <p:scale>
          <a:sx n="87" d="100"/>
          <a:sy n="87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A87B2-DE92-4B04-93B7-0D2387E1A6FF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E47CD-5A22-47DE-BE05-C6954E188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6670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ACEDB4-D785-471F-B9EB-7E974E022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6C9B5-B60E-4155-BA44-D183B181E9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5876-8402-4FC1-9E35-41BC12C34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17F7DE3-BC25-49CF-AC07-3DC0A7C88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A7D2F-BFB4-4448-995E-60946075E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5D9B1-E420-4ABF-BC63-E0A2605C7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1378F-4D7F-4B84-858A-A5C397E3D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DC9B3-912A-4323-BA54-8A58E8DC6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2E2B4-C4F9-4509-9454-9155A4B3B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0AE12-6CC1-4679-8DC4-39F41E135E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59961-FDEB-4A0F-8DB9-F1ECC1F7E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B7FAD-1162-45C3-8BF1-0FD159EE2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2D6228-20A7-4945-ACC8-B796B7BD453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990600"/>
          </a:xfrm>
        </p:spPr>
        <p:txBody>
          <a:bodyPr/>
          <a:lstStyle/>
          <a:p>
            <a:r>
              <a:rPr lang="en-US" dirty="0" err="1" smtClean="0"/>
              <a:t>Thrombocytes</a:t>
            </a:r>
            <a:r>
              <a:rPr lang="en-US" dirty="0" smtClean="0"/>
              <a:t> and Coagulation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685800"/>
          </a:xfrm>
        </p:spPr>
        <p:txBody>
          <a:bodyPr/>
          <a:lstStyle/>
          <a:p>
            <a:r>
              <a:rPr lang="en-US" dirty="0" smtClean="0"/>
              <a:t>VTHT 2323</a:t>
            </a:r>
          </a:p>
          <a:p>
            <a:r>
              <a:rPr lang="en-US" dirty="0" smtClean="0"/>
              <a:t>Clinical Pathology I</a:t>
            </a:r>
          </a:p>
          <a:p>
            <a:r>
              <a:rPr lang="en-US" dirty="0" smtClean="0"/>
              <a:t>L. </a:t>
            </a:r>
            <a:r>
              <a:rPr lang="en-US" dirty="0" err="1" smtClean="0"/>
              <a:t>VanValkenburg</a:t>
            </a:r>
            <a:r>
              <a:rPr lang="en-US" dirty="0" smtClean="0"/>
              <a:t>, RVT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362200"/>
            <a:ext cx="28860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792162"/>
          </a:xfrm>
        </p:spPr>
        <p:txBody>
          <a:bodyPr/>
          <a:lstStyle/>
          <a:p>
            <a:r>
              <a:rPr lang="en-US" dirty="0" smtClean="0"/>
              <a:t>Giant Platelet in Peripheral Blood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442" y="1295400"/>
            <a:ext cx="6421115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 Clumping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124200"/>
            <a:ext cx="5524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629400" y="6400800"/>
            <a:ext cx="1676400" cy="30480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Platelet Clumps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33800" y="6400800"/>
            <a:ext cx="1676400" cy="30480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Thrombocytosis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3581400"/>
            <a:ext cx="1676400" cy="30480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Platelet Clumps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066800"/>
            <a:ext cx="36462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285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Activated Platelets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4876800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Platelets that have been slightly activated in the sample or by contact with the glass slide (as is common in feline samples) have a </a:t>
            </a:r>
            <a:r>
              <a:rPr lang="en-US" dirty="0" err="1" smtClean="0"/>
              <a:t>stellate</a:t>
            </a:r>
            <a:r>
              <a:rPr lang="en-US" dirty="0" smtClean="0"/>
              <a:t> form with </a:t>
            </a:r>
            <a:r>
              <a:rPr lang="en-US" dirty="0" err="1" smtClean="0"/>
              <a:t>dendritic</a:t>
            </a:r>
            <a:r>
              <a:rPr lang="en-US" dirty="0" smtClean="0"/>
              <a:t> processes ("a" in figure). The inset shows a large platelet with centrally aggregated granules which resemble a nucleus.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Activated Platelets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409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0"/>
            <a:ext cx="34766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3434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 Make-up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most important components of the platelet are:</a:t>
            </a:r>
          </a:p>
          <a:p>
            <a:pPr>
              <a:buNone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Clotting factors (XII, XIII, PF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PF</a:t>
            </a:r>
            <a:r>
              <a:rPr lang="en-US" sz="2800" baseline="-25000" dirty="0"/>
              <a:t>2</a:t>
            </a:r>
            <a:r>
              <a:rPr lang="en-US" sz="2800" dirty="0" smtClean="0"/>
              <a:t>, PF</a:t>
            </a:r>
            <a:r>
              <a:rPr lang="en-US" sz="2800" baseline="-25000" dirty="0"/>
              <a:t>3</a:t>
            </a:r>
            <a:r>
              <a:rPr lang="en-US" sz="2800" dirty="0" smtClean="0"/>
              <a:t>, PF</a:t>
            </a:r>
            <a:r>
              <a:rPr lang="en-US" sz="2800" baseline="-25000" dirty="0"/>
              <a:t>4</a:t>
            </a:r>
            <a:r>
              <a:rPr lang="en-US" sz="28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Calcium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Lysosomes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Mitochondria</a:t>
            </a:r>
          </a:p>
          <a:p>
            <a:pPr marL="514350" indent="-514350">
              <a:buNone/>
            </a:pPr>
            <a:endParaRPr lang="en-US" sz="2800" dirty="0"/>
          </a:p>
          <a:p>
            <a:pPr marL="514350" indent="-514350">
              <a:buNone/>
            </a:pPr>
            <a:r>
              <a:rPr lang="en-US" sz="2800" dirty="0" smtClean="0"/>
              <a:t>*Platelets do not have a nucleus.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0"/>
            <a:ext cx="2831272" cy="268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Platelets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Secrete vasoconstrictors</a:t>
            </a:r>
          </a:p>
          <a:p>
            <a:r>
              <a:rPr lang="en-US" dirty="0" smtClean="0"/>
              <a:t>Form platelet plugs</a:t>
            </a:r>
          </a:p>
          <a:p>
            <a:r>
              <a:rPr lang="en-US" dirty="0" smtClean="0"/>
              <a:t>Secrete </a:t>
            </a:r>
            <a:r>
              <a:rPr lang="en-US" dirty="0" err="1" smtClean="0"/>
              <a:t>procoagulants</a:t>
            </a:r>
            <a:endParaRPr lang="en-US" dirty="0" smtClean="0"/>
          </a:p>
          <a:p>
            <a:r>
              <a:rPr lang="en-US" dirty="0" smtClean="0"/>
              <a:t>Initiate dissolution of blood clots</a:t>
            </a:r>
          </a:p>
          <a:p>
            <a:r>
              <a:rPr lang="en-US" dirty="0" smtClean="0"/>
              <a:t>Secrete chemicals that attract neutrophils and </a:t>
            </a:r>
            <a:r>
              <a:rPr lang="en-US" dirty="0" err="1" smtClean="0"/>
              <a:t>monocytes</a:t>
            </a:r>
            <a:r>
              <a:rPr lang="en-US" dirty="0" smtClean="0"/>
              <a:t> to sites of inflammation</a:t>
            </a:r>
          </a:p>
          <a:p>
            <a:r>
              <a:rPr lang="en-US" dirty="0" err="1" smtClean="0"/>
              <a:t>Phagocytize</a:t>
            </a:r>
            <a:r>
              <a:rPr lang="en-US" dirty="0" smtClean="0"/>
              <a:t> and destroy bacteria</a:t>
            </a:r>
          </a:p>
          <a:p>
            <a:r>
              <a:rPr lang="en-US" dirty="0" smtClean="0"/>
              <a:t>Secrete growth factors to help maintain and repair blood vessels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Hemostasis</a:t>
            </a:r>
            <a:r>
              <a:rPr lang="en-US" dirty="0" smtClean="0"/>
              <a:t> is the process by which blood is prevented from leaking out of damaged blood vessels.</a:t>
            </a:r>
          </a:p>
          <a:p>
            <a:pPr>
              <a:buNone/>
            </a:pPr>
            <a:r>
              <a:rPr lang="en-US" b="1" dirty="0" smtClean="0"/>
              <a:t>Three Roles of platelets in </a:t>
            </a:r>
            <a:r>
              <a:rPr lang="en-US" b="1" dirty="0" err="1" smtClean="0"/>
              <a:t>hemostasis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Maintain vascular integrity</a:t>
            </a:r>
          </a:p>
          <a:p>
            <a:pPr marL="514350" indent="-514350">
              <a:buAutoNum type="arabicPeriod"/>
            </a:pPr>
            <a:r>
              <a:rPr lang="en-US" dirty="0" smtClean="0"/>
              <a:t>Platelet plug formation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Stabilization of </a:t>
            </a:r>
            <a:r>
              <a:rPr lang="en-US" dirty="0" err="1" smtClean="0"/>
              <a:t>hemostatic</a:t>
            </a:r>
            <a:r>
              <a:rPr lang="en-US" dirty="0" smtClean="0"/>
              <a:t> plug by contributing to the process of fibrin formation.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</a:t>
            </a:r>
            <a:r>
              <a:rPr lang="en-US" dirty="0" err="1" smtClean="0"/>
              <a:t>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30763"/>
          </a:xfrm>
        </p:spPr>
        <p:txBody>
          <a:bodyPr/>
          <a:lstStyle/>
          <a:p>
            <a:r>
              <a:rPr lang="en-US" sz="2400" dirty="0" smtClean="0"/>
              <a:t>Primary </a:t>
            </a:r>
            <a:r>
              <a:rPr lang="en-US" sz="2400" dirty="0" err="1" smtClean="0"/>
              <a:t>Hemostasis</a:t>
            </a:r>
            <a:endParaRPr lang="en-US" sz="2400" dirty="0" smtClean="0"/>
          </a:p>
          <a:p>
            <a:pPr lvl="1"/>
            <a:r>
              <a:rPr lang="en-US" sz="2000" dirty="0" smtClean="0"/>
              <a:t>Vasoconstriction</a:t>
            </a:r>
          </a:p>
          <a:p>
            <a:pPr lvl="1"/>
            <a:r>
              <a:rPr lang="en-US" sz="2000" dirty="0" smtClean="0"/>
              <a:t>Primary platelet plug formation</a:t>
            </a:r>
          </a:p>
          <a:p>
            <a:pPr lvl="2"/>
            <a:r>
              <a:rPr lang="en-US" sz="1800" dirty="0" smtClean="0"/>
              <a:t>Platelet adhesion</a:t>
            </a:r>
          </a:p>
          <a:p>
            <a:pPr lvl="2"/>
            <a:r>
              <a:rPr lang="en-US" sz="1800" dirty="0" smtClean="0"/>
              <a:t>Platelet aggregation</a:t>
            </a:r>
          </a:p>
          <a:p>
            <a:r>
              <a:rPr lang="en-US" sz="2400" dirty="0" smtClean="0"/>
              <a:t>Secondary </a:t>
            </a:r>
            <a:r>
              <a:rPr lang="en-US" sz="2400" dirty="0" err="1" smtClean="0"/>
              <a:t>Hemostasis</a:t>
            </a:r>
            <a:endParaRPr lang="en-US" sz="2400" dirty="0" smtClean="0"/>
          </a:p>
          <a:p>
            <a:pPr lvl="1"/>
            <a:r>
              <a:rPr lang="en-US" sz="2000" dirty="0" smtClean="0"/>
              <a:t>Coagulation Cascade</a:t>
            </a:r>
          </a:p>
          <a:p>
            <a:pPr lvl="2"/>
            <a:r>
              <a:rPr lang="en-US" sz="1800" dirty="0" smtClean="0"/>
              <a:t>Ultimate goal = fibrin for stabilization of platelet plug</a:t>
            </a:r>
          </a:p>
          <a:p>
            <a:pPr lvl="2"/>
            <a:r>
              <a:rPr lang="en-US" sz="1800" dirty="0" smtClean="0"/>
              <a:t>Intrinsic, Extrinsic, and Common Pathways</a:t>
            </a:r>
          </a:p>
          <a:p>
            <a:r>
              <a:rPr lang="en-US" sz="2400" dirty="0" smtClean="0"/>
              <a:t>Tertiary </a:t>
            </a:r>
            <a:r>
              <a:rPr lang="en-US" sz="2400" dirty="0" err="1" smtClean="0"/>
              <a:t>Hemostasis</a:t>
            </a:r>
            <a:r>
              <a:rPr lang="en-US" sz="2400" dirty="0" smtClean="0"/>
              <a:t> (</a:t>
            </a:r>
            <a:r>
              <a:rPr lang="en-US" sz="2400" dirty="0" err="1" smtClean="0"/>
              <a:t>Fibrinolysis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Clot retraction (occurs after ~30 </a:t>
            </a:r>
            <a:r>
              <a:rPr lang="en-US" sz="2000" dirty="0" err="1" smtClean="0"/>
              <a:t>mins</a:t>
            </a:r>
            <a:r>
              <a:rPr lang="en-US" sz="2000" dirty="0" smtClean="0"/>
              <a:t>.) </a:t>
            </a:r>
          </a:p>
          <a:p>
            <a:pPr lvl="2"/>
            <a:r>
              <a:rPr lang="en-US" sz="1800" dirty="0" smtClean="0"/>
              <a:t>Platelet Derived Growth Factor (PDGF) secreted to repair damage to all tissues involved.</a:t>
            </a:r>
          </a:p>
          <a:p>
            <a:pPr lvl="1"/>
            <a:r>
              <a:rPr lang="en-US" sz="2000" dirty="0" smtClean="0"/>
              <a:t>TPA → </a:t>
            </a:r>
            <a:r>
              <a:rPr lang="en-US" sz="2000" dirty="0" err="1" smtClean="0"/>
              <a:t>Plasminogen</a:t>
            </a:r>
            <a:r>
              <a:rPr lang="en-US" sz="2000" dirty="0" smtClean="0"/>
              <a:t> → </a:t>
            </a:r>
            <a:r>
              <a:rPr lang="en-US" sz="2000" dirty="0" err="1" smtClean="0"/>
              <a:t>Plasmin</a:t>
            </a:r>
            <a:endParaRPr lang="en-US" sz="2000" dirty="0" smtClean="0"/>
          </a:p>
          <a:p>
            <a:pPr lvl="2"/>
            <a:r>
              <a:rPr lang="en-US" sz="1800" dirty="0" smtClean="0"/>
              <a:t>Clot initiates its own destruction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Coagulation</a:t>
            </a:r>
            <a:endParaRPr lang="en-US" dirty="0"/>
          </a:p>
        </p:txBody>
      </p:sp>
      <p:pic>
        <p:nvPicPr>
          <p:cNvPr id="4" name="Picture 4" descr="16-11_1.jpg                                                    00003914Sarah                          B9D5FA8B:"/>
          <p:cNvPicPr>
            <a:picLocks noChangeAspect="1" noChangeArrowheads="1"/>
          </p:cNvPicPr>
          <p:nvPr/>
        </p:nvPicPr>
        <p:blipFill>
          <a:blip r:embed="rId2" cstate="print"/>
          <a:srcRect l="15955" t="679" r="16486" b="3548"/>
          <a:stretch>
            <a:fillRect/>
          </a:stretch>
        </p:blipFill>
        <p:spPr bwMode="auto">
          <a:xfrm>
            <a:off x="2299280" y="1295400"/>
            <a:ext cx="4545439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281487" cy="618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029200" y="2438400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Clot Formation Video</a:t>
            </a:r>
          </a:p>
          <a:p>
            <a:endParaRPr lang="en-US" dirty="0" smtClean="0"/>
          </a:p>
          <a:p>
            <a:r>
              <a:rPr lang="en-US" dirty="0" smtClean="0"/>
              <a:t>http://www.youtube.com/watch?v=--bZUeb83uU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Thrombopoiesis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</p:spPr>
        <p:txBody>
          <a:bodyPr/>
          <a:lstStyle/>
          <a:p>
            <a:r>
              <a:rPr lang="en-US" dirty="0" smtClean="0"/>
              <a:t>Platelet parent cell = </a:t>
            </a:r>
            <a:r>
              <a:rPr lang="en-US" b="1" u="sng" dirty="0" err="1" smtClean="0"/>
              <a:t>Megakaryocyte</a:t>
            </a:r>
            <a:endParaRPr lang="en-US" b="1" u="sng" dirty="0" smtClean="0"/>
          </a:p>
          <a:p>
            <a:r>
              <a:rPr lang="en-US" u="sng" dirty="0" err="1" smtClean="0"/>
              <a:t>Thrombopoietin</a:t>
            </a:r>
            <a:r>
              <a:rPr lang="en-US" dirty="0" smtClean="0"/>
              <a:t> stimulates PPSCs to differentiate into </a:t>
            </a:r>
            <a:r>
              <a:rPr lang="en-US" dirty="0" err="1" smtClean="0"/>
              <a:t>megakaryoblasts</a:t>
            </a:r>
            <a:r>
              <a:rPr lang="en-US" dirty="0" smtClean="0"/>
              <a:t>.</a:t>
            </a:r>
            <a:endParaRPr lang="en-US" u="sng" dirty="0" smtClean="0"/>
          </a:p>
          <a:p>
            <a:r>
              <a:rPr lang="en-US" dirty="0" smtClean="0"/>
              <a:t>As a </a:t>
            </a:r>
            <a:r>
              <a:rPr lang="en-US" dirty="0" err="1" smtClean="0"/>
              <a:t>megakaryocyte</a:t>
            </a:r>
            <a:r>
              <a:rPr lang="en-US" dirty="0" smtClean="0"/>
              <a:t> develops, nucleus divides but cytoplasm does not.</a:t>
            </a:r>
          </a:p>
          <a:p>
            <a:r>
              <a:rPr lang="en-US" dirty="0" smtClean="0"/>
              <a:t>Result is a large, multinucleated cell with abundant cytoplasm.</a:t>
            </a:r>
          </a:p>
          <a:p>
            <a:r>
              <a:rPr lang="en-US" dirty="0" smtClean="0"/>
              <a:t>Most </a:t>
            </a:r>
            <a:r>
              <a:rPr lang="en-US" dirty="0" err="1" smtClean="0"/>
              <a:t>megakaryocytes</a:t>
            </a:r>
            <a:r>
              <a:rPr lang="en-US" dirty="0" smtClean="0"/>
              <a:t> live in bone marrow, but some colonize lungs and produce platelets there.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 Plug Formation</a:t>
            </a:r>
            <a:endParaRPr lang="en-US" dirty="0"/>
          </a:p>
        </p:txBody>
      </p:sp>
      <p:grpSp>
        <p:nvGrpSpPr>
          <p:cNvPr id="3" name="Group 15"/>
          <p:cNvGrpSpPr>
            <a:grpSpLocks noGrp="1"/>
          </p:cNvGrpSpPr>
          <p:nvPr>
            <p:ph idx="1"/>
          </p:nvPr>
        </p:nvGrpSpPr>
        <p:grpSpPr bwMode="auto">
          <a:xfrm>
            <a:off x="457200" y="1295400"/>
            <a:ext cx="8229600" cy="4830763"/>
            <a:chOff x="457200" y="1676400"/>
            <a:chExt cx="8378825" cy="4398963"/>
          </a:xfrm>
        </p:grpSpPr>
        <p:pic>
          <p:nvPicPr>
            <p:cNvPr id="5" name="Picture 4" descr="16-12_1.jpg                                                    00003914Sarah                          B9D5FA8B:"/>
            <p:cNvPicPr>
              <a:picLocks noChangeAspect="1" noChangeArrowheads="1"/>
            </p:cNvPicPr>
            <p:nvPr/>
          </p:nvPicPr>
          <p:blipFill>
            <a:blip r:embed="rId2" cstate="print"/>
            <a:srcRect t="13332" r="1241" b="17499"/>
            <a:stretch>
              <a:fillRect/>
            </a:stretch>
          </p:blipFill>
          <p:spPr bwMode="auto">
            <a:xfrm>
              <a:off x="457200" y="1676400"/>
              <a:ext cx="8378825" cy="439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6629400" y="5562600"/>
              <a:ext cx="2197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 sz="1200"/>
                <a:t>Figure 16-12: Platelet plug formation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Coagulation Simplified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21673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228600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 </a:t>
            </a:r>
            <a:r>
              <a:rPr lang="en-US" u="sng" dirty="0" smtClean="0"/>
              <a:t>Extrinsic Clotting Mechanism</a:t>
            </a:r>
          </a:p>
          <a:p>
            <a:pPr lvl="1">
              <a:buFontTx/>
              <a:buChar char="•"/>
            </a:pPr>
            <a:r>
              <a:rPr lang="en-US" dirty="0" smtClean="0"/>
              <a:t> chemical outside of blood triggers blood coagulation</a:t>
            </a:r>
          </a:p>
          <a:p>
            <a:pPr lvl="1">
              <a:buFontTx/>
              <a:buChar char="•"/>
            </a:pPr>
            <a:r>
              <a:rPr lang="en-US" dirty="0" smtClean="0"/>
              <a:t> triggered by </a:t>
            </a:r>
            <a:r>
              <a:rPr lang="en-US" dirty="0" err="1" smtClean="0"/>
              <a:t>thromboplastin</a:t>
            </a:r>
            <a:r>
              <a:rPr lang="en-US" dirty="0" smtClean="0"/>
              <a:t> (not found in blood)</a:t>
            </a:r>
          </a:p>
          <a:p>
            <a:pPr lvl="1">
              <a:buFontTx/>
              <a:buChar char="•"/>
            </a:pPr>
            <a:r>
              <a:rPr lang="en-US" dirty="0" smtClean="0"/>
              <a:t> triggered when blood contacts damaged tissue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43400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 </a:t>
            </a:r>
            <a:r>
              <a:rPr lang="en-US" u="sng" dirty="0" smtClean="0"/>
              <a:t>Intrinsic Clotting Mechanism</a:t>
            </a:r>
          </a:p>
          <a:p>
            <a:pPr lvl="1">
              <a:buFontTx/>
              <a:buChar char="•"/>
            </a:pPr>
            <a:r>
              <a:rPr lang="en-US" dirty="0" smtClean="0"/>
              <a:t> chemical inside blood triggers blood coagulation</a:t>
            </a:r>
          </a:p>
          <a:p>
            <a:pPr lvl="1">
              <a:buFontTx/>
              <a:buChar char="•"/>
            </a:pPr>
            <a:r>
              <a:rPr lang="en-US" dirty="0" smtClean="0"/>
              <a:t> triggered by Hageman factor (found inside blood)</a:t>
            </a:r>
          </a:p>
          <a:p>
            <a:pPr lvl="1">
              <a:buFontTx/>
              <a:buChar char="•"/>
            </a:pPr>
            <a:r>
              <a:rPr lang="en-US" dirty="0" smtClean="0"/>
              <a:t> triggered when blood contacts a foreign surface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Coagulation Cascade</a:t>
            </a:r>
            <a:endParaRPr lang="en-US" dirty="0"/>
          </a:p>
        </p:txBody>
      </p:sp>
      <p:pic>
        <p:nvPicPr>
          <p:cNvPr id="7" name="Content Placeholder 6" descr="14_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441017" cy="483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792162"/>
          </a:xfrm>
        </p:spPr>
        <p:txBody>
          <a:bodyPr/>
          <a:lstStyle/>
          <a:p>
            <a:r>
              <a:rPr lang="en-US" sz="3200" dirty="0" smtClean="0"/>
              <a:t>Foolish People Try Climbing Long Slopes After Christmas.</a:t>
            </a:r>
            <a:br>
              <a:rPr lang="en-US" sz="3200" dirty="0" smtClean="0"/>
            </a:br>
            <a:r>
              <a:rPr lang="en-US" sz="3200" dirty="0" smtClean="0"/>
              <a:t> Some People Have Fallen.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5000"/>
            <a:ext cx="3623072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Hemostasis</a:t>
            </a:r>
            <a:r>
              <a:rPr lang="en-US" dirty="0" smtClean="0"/>
              <a:t>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Samples should be collected </a:t>
            </a:r>
            <a:r>
              <a:rPr lang="en-US" sz="2800" u="sng" dirty="0" smtClean="0"/>
              <a:t>very carefully</a:t>
            </a:r>
            <a:r>
              <a:rPr lang="en-US" sz="2800" dirty="0" smtClean="0"/>
              <a:t> with minimal tissue damage.</a:t>
            </a:r>
          </a:p>
          <a:p>
            <a:r>
              <a:rPr lang="en-US" sz="2800" u="sng" dirty="0" smtClean="0"/>
              <a:t>Never</a:t>
            </a:r>
            <a:r>
              <a:rPr lang="en-US" sz="2800" dirty="0" smtClean="0"/>
              <a:t> collect sample through indwelling catheters.</a:t>
            </a:r>
            <a:endParaRPr lang="en-US" sz="2800" u="sng" dirty="0" smtClean="0"/>
          </a:p>
          <a:p>
            <a:r>
              <a:rPr lang="en-US" sz="2800" dirty="0" smtClean="0"/>
              <a:t>Anticoagulant of choice = </a:t>
            </a:r>
            <a:r>
              <a:rPr lang="en-US" sz="2800" b="1" dirty="0" smtClean="0"/>
              <a:t>Sodium citrate</a:t>
            </a:r>
          </a:p>
          <a:p>
            <a:pPr lvl="1"/>
            <a:r>
              <a:rPr lang="en-US" sz="2400" dirty="0" smtClean="0"/>
              <a:t>Blocks calcium (but not as strongly as EDTA)</a:t>
            </a:r>
          </a:p>
          <a:p>
            <a:pPr lvl="1"/>
            <a:r>
              <a:rPr lang="en-US" sz="2400" dirty="0" smtClean="0"/>
              <a:t>Blue top tube (</a:t>
            </a:r>
            <a:r>
              <a:rPr lang="en-US" sz="2400" dirty="0" err="1" smtClean="0"/>
              <a:t>a.k.a</a:t>
            </a:r>
            <a:r>
              <a:rPr lang="en-US" sz="2400" dirty="0" smtClean="0"/>
              <a:t> – turquoise)</a:t>
            </a:r>
          </a:p>
          <a:p>
            <a:pPr lvl="1"/>
            <a:r>
              <a:rPr lang="en-US" sz="2400" dirty="0" smtClean="0"/>
              <a:t>Be sure to maintain (9:1) blood : anticoagulant ratio</a:t>
            </a:r>
          </a:p>
          <a:p>
            <a:r>
              <a:rPr lang="en-US" sz="2800" dirty="0" smtClean="0"/>
              <a:t>Results of some testing affected by stress, illness, recent exercise, heat cycle (females) </a:t>
            </a:r>
            <a:endParaRPr lang="en-US" sz="2800" dirty="0" smtClean="0"/>
          </a:p>
          <a:p>
            <a:r>
              <a:rPr lang="en-US" sz="2800" u="sng" dirty="0" smtClean="0"/>
              <a:t>Note</a:t>
            </a:r>
            <a:r>
              <a:rPr lang="en-US" sz="2800" dirty="0" smtClean="0"/>
              <a:t>: Heparin prevents conversion of </a:t>
            </a:r>
            <a:r>
              <a:rPr lang="en-US" sz="2800" b="1" dirty="0" err="1" smtClean="0"/>
              <a:t>prothrombin</a:t>
            </a:r>
            <a:r>
              <a:rPr lang="en-US" sz="2800" b="1" dirty="0" smtClean="0"/>
              <a:t> to thrombin </a:t>
            </a:r>
            <a:r>
              <a:rPr lang="en-US" sz="2800" dirty="0" smtClean="0"/>
              <a:t>during coagulation.</a:t>
            </a:r>
            <a:endParaRPr lang="en-US" sz="2800" u="sng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Clotting </a:t>
            </a:r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Assess one or more of the phases of </a:t>
            </a:r>
            <a:r>
              <a:rPr lang="en-US" sz="2800" dirty="0" err="1" smtClean="0"/>
              <a:t>hemostasis</a:t>
            </a:r>
            <a:r>
              <a:rPr lang="en-US" sz="2800" dirty="0" smtClean="0"/>
              <a:t> (primary, secondary or tertiary) </a:t>
            </a:r>
          </a:p>
          <a:p>
            <a:r>
              <a:rPr lang="en-US" sz="2800" dirty="0" smtClean="0"/>
              <a:t>Tests involving secondary </a:t>
            </a:r>
            <a:r>
              <a:rPr lang="en-US" sz="2800" dirty="0" err="1" smtClean="0"/>
              <a:t>hemostasis</a:t>
            </a:r>
            <a:r>
              <a:rPr lang="en-US" sz="2800" dirty="0" smtClean="0"/>
              <a:t> assess intrinsic, extrinsic and/or common pathways.</a:t>
            </a:r>
          </a:p>
          <a:p>
            <a:r>
              <a:rPr lang="en-US" sz="2800" dirty="0" smtClean="0"/>
              <a:t>All patients should undergo coagulation testing prior to undergoing a surgical procedure.</a:t>
            </a:r>
          </a:p>
          <a:p>
            <a:pPr>
              <a:buNone/>
            </a:pPr>
            <a:endParaRPr lang="en-US" sz="800" dirty="0" smtClean="0"/>
          </a:p>
          <a:p>
            <a:pPr lvl="2"/>
            <a:r>
              <a:rPr lang="en-US" i="1" dirty="0" smtClean="0"/>
              <a:t>Platelet estimation</a:t>
            </a:r>
          </a:p>
          <a:p>
            <a:pPr lvl="2"/>
            <a:r>
              <a:rPr lang="en-US" i="1" dirty="0" err="1" smtClean="0"/>
              <a:t>Buccal</a:t>
            </a:r>
            <a:r>
              <a:rPr lang="en-US" i="1" dirty="0" smtClean="0"/>
              <a:t> mucosal bleeding time</a:t>
            </a:r>
            <a:endParaRPr lang="en-US" dirty="0" smtClean="0"/>
          </a:p>
          <a:p>
            <a:pPr lvl="2"/>
            <a:r>
              <a:rPr lang="en-US" i="1" dirty="0" smtClean="0"/>
              <a:t>Activated clotting time (ACT)</a:t>
            </a:r>
            <a:endParaRPr lang="en-US" dirty="0" smtClean="0"/>
          </a:p>
          <a:p>
            <a:pPr lvl="2"/>
            <a:r>
              <a:rPr lang="en-US" i="1" dirty="0" err="1" smtClean="0"/>
              <a:t>Prothrombin</a:t>
            </a:r>
            <a:r>
              <a:rPr lang="en-US" i="1" dirty="0" smtClean="0"/>
              <a:t> time (PT)</a:t>
            </a:r>
            <a:endParaRPr lang="en-US" dirty="0" smtClean="0"/>
          </a:p>
          <a:p>
            <a:pPr lvl="2"/>
            <a:r>
              <a:rPr lang="en-US" i="1" dirty="0" smtClean="0"/>
              <a:t>Partial </a:t>
            </a:r>
            <a:r>
              <a:rPr lang="en-US" i="1" dirty="0" err="1" smtClean="0"/>
              <a:t>thromboplastin</a:t>
            </a:r>
            <a:r>
              <a:rPr lang="en-US" i="1" dirty="0" smtClean="0"/>
              <a:t> time (PTT)</a:t>
            </a:r>
            <a:endParaRPr lang="en-US" dirty="0" smtClean="0"/>
          </a:p>
          <a:p>
            <a:pPr lvl="2"/>
            <a:r>
              <a:rPr lang="en-US" i="1" dirty="0" smtClean="0"/>
              <a:t>Fibrinogen assay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Platelet Counting Methods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4830763"/>
          </a:xfrm>
        </p:spPr>
        <p:txBody>
          <a:bodyPr/>
          <a:lstStyle/>
          <a:p>
            <a:r>
              <a:rPr lang="en-US" sz="2800" dirty="0" smtClean="0"/>
              <a:t>Manual or Automated (least accurate)</a:t>
            </a:r>
          </a:p>
          <a:p>
            <a:r>
              <a:rPr lang="en-US" sz="2800" dirty="0" smtClean="0"/>
              <a:t>Most inaccuracies attributable to</a:t>
            </a:r>
          </a:p>
          <a:p>
            <a:pPr lvl="1"/>
            <a:r>
              <a:rPr lang="en-US" sz="2400" dirty="0" smtClean="0"/>
              <a:t>Aggregation, giant platelets, RBC overlap</a:t>
            </a:r>
          </a:p>
          <a:p>
            <a:r>
              <a:rPr lang="en-US" sz="2800" dirty="0" smtClean="0"/>
              <a:t>Always use fresh sample to minimize error</a:t>
            </a:r>
          </a:p>
          <a:p>
            <a:r>
              <a:rPr lang="en-US" sz="2800" dirty="0" smtClean="0"/>
              <a:t>Manual methods: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err="1" smtClean="0"/>
              <a:t>Unopette</a:t>
            </a:r>
            <a:r>
              <a:rPr lang="en-US" sz="2400" dirty="0" smtClean="0"/>
              <a:t> system &amp; </a:t>
            </a:r>
            <a:r>
              <a:rPr lang="en-US" sz="2400" dirty="0" err="1" smtClean="0"/>
              <a:t>hemocytometer</a:t>
            </a:r>
            <a:endParaRPr lang="en-US" sz="2400" dirty="0" smtClean="0"/>
          </a:p>
          <a:p>
            <a:pPr marL="1371600" lvl="2" indent="-514350"/>
            <a:r>
              <a:rPr lang="en-US" sz="2000" dirty="0" smtClean="0"/>
              <a:t>Count 25 small squares within “</a:t>
            </a:r>
            <a:r>
              <a:rPr lang="en-US" sz="2000" dirty="0" err="1" smtClean="0"/>
              <a:t>supersquare</a:t>
            </a:r>
            <a:r>
              <a:rPr lang="en-US" sz="2000" dirty="0" smtClean="0"/>
              <a:t>” of grid</a:t>
            </a:r>
          </a:p>
          <a:p>
            <a:pPr marL="1371600" lvl="2" indent="-514350"/>
            <a:r>
              <a:rPr lang="en-US" sz="2000" dirty="0" smtClean="0"/>
              <a:t>Multiply number counted by 1000 to calculate #/µL</a:t>
            </a:r>
          </a:p>
          <a:p>
            <a:pPr marL="1371600" lvl="2" indent="-514350"/>
            <a:r>
              <a:rPr lang="en-US" sz="2000" dirty="0" smtClean="0"/>
              <a:t>Count PLTs after WBCs (takes ~10 </a:t>
            </a:r>
            <a:r>
              <a:rPr lang="en-US" sz="2000" dirty="0" err="1" smtClean="0"/>
              <a:t>mins</a:t>
            </a:r>
            <a:r>
              <a:rPr lang="en-US" sz="2000" dirty="0" smtClean="0"/>
              <a:t>. to settle)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Platelet estimation during blood film analysis</a:t>
            </a:r>
          </a:p>
          <a:p>
            <a:pPr marL="1371600" lvl="2" indent="-514350"/>
            <a:r>
              <a:rPr lang="en-US" sz="2000" dirty="0" smtClean="0"/>
              <a:t>Estimated number of PLTs in 10 fields x 20,000 or</a:t>
            </a:r>
          </a:p>
          <a:p>
            <a:pPr marL="1371600" lvl="2" indent="-514350"/>
            <a:r>
              <a:rPr lang="en-US" sz="2000" dirty="0" smtClean="0"/>
              <a:t>Count PLTs out of 100 WBCs during differential and calculate absolute number of total WBC count</a:t>
            </a:r>
          </a:p>
          <a:p>
            <a:pPr marL="1371600" lvl="2" indent="-514350"/>
            <a:r>
              <a:rPr lang="en-US" sz="2000" dirty="0" smtClean="0"/>
              <a:t>ALWAYS USE HIGH POWER, OIL IMMERSION!</a:t>
            </a:r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914400"/>
            <a:ext cx="1666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Buccal</a:t>
            </a:r>
            <a:r>
              <a:rPr lang="en-US" dirty="0" smtClean="0"/>
              <a:t> mucosal bleeding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4830763"/>
          </a:xfrm>
        </p:spPr>
        <p:txBody>
          <a:bodyPr/>
          <a:lstStyle/>
          <a:p>
            <a:r>
              <a:rPr lang="en-US" dirty="0" smtClean="0"/>
              <a:t>Tests </a:t>
            </a:r>
            <a:r>
              <a:rPr lang="en-US" b="1" dirty="0" smtClean="0"/>
              <a:t>primary </a:t>
            </a:r>
            <a:r>
              <a:rPr lang="en-US" b="1" dirty="0" err="1" smtClean="0"/>
              <a:t>hemostasis</a:t>
            </a:r>
            <a:endParaRPr lang="en-US" b="1" dirty="0" smtClean="0"/>
          </a:p>
          <a:p>
            <a:r>
              <a:rPr lang="en-US" dirty="0" smtClean="0"/>
              <a:t>platelet function &amp; number (</a:t>
            </a:r>
            <a:r>
              <a:rPr lang="en-US" dirty="0" err="1" smtClean="0"/>
              <a:t>thrombocytopathy</a:t>
            </a:r>
            <a:r>
              <a:rPr lang="en-US" dirty="0" smtClean="0"/>
              <a:t>, thrombocytopenia)</a:t>
            </a:r>
          </a:p>
          <a:p>
            <a:r>
              <a:rPr lang="en-US" dirty="0" smtClean="0"/>
              <a:t>endothelial cell function (</a:t>
            </a:r>
            <a:r>
              <a:rPr lang="en-US" u="sng" dirty="0" smtClean="0"/>
              <a:t>von </a:t>
            </a:r>
            <a:r>
              <a:rPr lang="en-US" u="sng" dirty="0" err="1" smtClean="0"/>
              <a:t>Willebrand’s</a:t>
            </a:r>
            <a:r>
              <a:rPr lang="en-US" u="sng" dirty="0" smtClean="0"/>
              <a:t> disease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Test can be affected by certain NSAIDs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0383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Buccal</a:t>
            </a:r>
            <a:r>
              <a:rPr lang="en-US" dirty="0" smtClean="0"/>
              <a:t> mucosal bleeding time</a:t>
            </a:r>
            <a:endParaRPr lang="en-US" dirty="0"/>
          </a:p>
        </p:txBody>
      </p:sp>
      <p:pic>
        <p:nvPicPr>
          <p:cNvPr id="4" name="Picture 7" descr="lip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898900" cy="2590082"/>
          </a:xfrm>
          <a:prstGeom prst="rect">
            <a:avLst/>
          </a:prstGeom>
          <a:noFill/>
        </p:spPr>
      </p:pic>
      <p:pic>
        <p:nvPicPr>
          <p:cNvPr id="5" name="Picture 5" descr="li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3810000" cy="2557463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71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Lori\AppData\Local\Microsoft\Windows\Temporary Internet Files\Content.IE5\7W5P8SS6\MCj0441729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BMBT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Place </a:t>
            </a:r>
            <a:r>
              <a:rPr lang="en-US" u="sng" dirty="0" smtClean="0"/>
              <a:t>anesthetized</a:t>
            </a:r>
            <a:r>
              <a:rPr lang="en-US" dirty="0" smtClean="0"/>
              <a:t> animal in </a:t>
            </a:r>
            <a:r>
              <a:rPr lang="en-US" u="sng" dirty="0" smtClean="0"/>
              <a:t>lateral </a:t>
            </a:r>
            <a:r>
              <a:rPr lang="en-US" u="sng" dirty="0" err="1" smtClean="0"/>
              <a:t>recumbency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Use a strip of gauze to tie upper lip back and expose mucosal surface.</a:t>
            </a:r>
          </a:p>
          <a:p>
            <a:pPr marL="514350" indent="-514350">
              <a:buAutoNum type="arabicPeriod"/>
            </a:pPr>
            <a:r>
              <a:rPr lang="en-US" dirty="0" smtClean="0"/>
              <a:t>Using a </a:t>
            </a:r>
            <a:r>
              <a:rPr lang="en-US" i="1" dirty="0" err="1" smtClean="0"/>
              <a:t>Surgicutt</a:t>
            </a:r>
            <a:r>
              <a:rPr lang="en-US" i="1" dirty="0" smtClean="0"/>
              <a:t>® </a:t>
            </a:r>
            <a:r>
              <a:rPr lang="en-US" dirty="0" smtClean="0"/>
              <a:t>or a </a:t>
            </a:r>
            <a:r>
              <a:rPr lang="en-US" i="1" dirty="0" err="1" smtClean="0"/>
              <a:t>Simplate</a:t>
            </a:r>
            <a:r>
              <a:rPr lang="en-US" i="1" dirty="0" smtClean="0"/>
              <a:t>®</a:t>
            </a:r>
            <a:r>
              <a:rPr lang="en-US" dirty="0" smtClean="0"/>
              <a:t> lancet, create a small wound (~1 mm deep) </a:t>
            </a:r>
          </a:p>
          <a:p>
            <a:pPr marL="514350" indent="-514350">
              <a:buAutoNum type="arabicPeriod"/>
            </a:pPr>
            <a:r>
              <a:rPr lang="en-US" dirty="0" smtClean="0"/>
              <a:t>Remove blood with filter paper at </a:t>
            </a:r>
            <a:r>
              <a:rPr lang="en-US" u="sng" dirty="0" smtClean="0"/>
              <a:t>30-second intervals</a:t>
            </a:r>
            <a:r>
              <a:rPr lang="en-US" dirty="0" smtClean="0"/>
              <a:t> </a:t>
            </a:r>
            <a:r>
              <a:rPr lang="en-US" b="1" dirty="0" smtClean="0"/>
              <a:t>DO NOT TOUCH SKIN </a:t>
            </a:r>
            <a:endParaRPr lang="en-US" u="sng" dirty="0" smtClean="0"/>
          </a:p>
          <a:p>
            <a:pPr marL="514350" indent="-514350">
              <a:buAutoNum type="arabicPeriod"/>
            </a:pPr>
            <a:r>
              <a:rPr lang="en-US" dirty="0" smtClean="0"/>
              <a:t>Stop timing when there is no more blood.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Normal</a:t>
            </a:r>
            <a:r>
              <a:rPr lang="en-US" dirty="0" smtClean="0"/>
              <a:t> = 1-5 minutes (canine/feline)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/>
          <a:lstStyle/>
          <a:p>
            <a:r>
              <a:rPr lang="en-US" dirty="0" err="1" smtClean="0"/>
              <a:t>Megakaryocytes</a:t>
            </a:r>
            <a:endParaRPr lang="en-US" dirty="0"/>
          </a:p>
        </p:txBody>
      </p:sp>
      <p:pic>
        <p:nvPicPr>
          <p:cNvPr id="368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19600"/>
            <a:ext cx="21050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2819400" cy="212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14981"/>
            <a:ext cx="3072144" cy="23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962400"/>
            <a:ext cx="4810125" cy="268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Toenail Bleeding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95400"/>
            <a:ext cx="4495800" cy="4830763"/>
          </a:xfrm>
        </p:spPr>
        <p:txBody>
          <a:bodyPr/>
          <a:lstStyle/>
          <a:p>
            <a:r>
              <a:rPr lang="en-US" dirty="0" smtClean="0"/>
              <a:t>An alternative to BMBT</a:t>
            </a:r>
          </a:p>
          <a:p>
            <a:r>
              <a:rPr lang="en-US" dirty="0" smtClean="0"/>
              <a:t>Clip toenail just past quick to cause bleeding</a:t>
            </a:r>
          </a:p>
          <a:p>
            <a:r>
              <a:rPr lang="en-US" dirty="0" smtClean="0"/>
              <a:t>Keeping animal undisturbed, monitor for bleeding to cease</a:t>
            </a:r>
          </a:p>
          <a:p>
            <a:r>
              <a:rPr lang="en-US" dirty="0" smtClean="0"/>
              <a:t>Normal = &lt;5 minutes (canine/feline)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38600"/>
            <a:ext cx="2695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26955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Activated Clotting Time (ACT)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r>
              <a:rPr lang="en-US" dirty="0" smtClean="0"/>
              <a:t>Evaluates </a:t>
            </a:r>
            <a:r>
              <a:rPr lang="en-US" b="1" dirty="0" smtClean="0"/>
              <a:t>secondary </a:t>
            </a:r>
            <a:r>
              <a:rPr lang="en-US" b="1" dirty="0" err="1" smtClean="0"/>
              <a:t>hemostasis</a:t>
            </a:r>
            <a:r>
              <a:rPr lang="en-US" dirty="0" smtClean="0"/>
              <a:t> (all factors except Factor VII)</a:t>
            </a:r>
          </a:p>
          <a:p>
            <a:r>
              <a:rPr lang="en-US" dirty="0" smtClean="0"/>
              <a:t>Requires </a:t>
            </a:r>
            <a:r>
              <a:rPr lang="en-US" dirty="0" err="1" smtClean="0"/>
              <a:t>Vacutainer</a:t>
            </a:r>
            <a:r>
              <a:rPr lang="en-US" dirty="0" smtClean="0"/>
              <a:t> containing sterile</a:t>
            </a:r>
            <a:r>
              <a:rPr lang="en-US" b="1" dirty="0" smtClean="0"/>
              <a:t> diatomaceous earth </a:t>
            </a:r>
            <a:r>
              <a:rPr lang="en-US" dirty="0" smtClean="0"/>
              <a:t>to activate coagulation pathways</a:t>
            </a:r>
          </a:p>
          <a:p>
            <a:pPr lvl="1"/>
            <a:r>
              <a:rPr lang="en-US" dirty="0" smtClean="0"/>
              <a:t>Blood is collected directly into tube</a:t>
            </a:r>
          </a:p>
          <a:p>
            <a:pPr lvl="1"/>
            <a:r>
              <a:rPr lang="en-US" dirty="0" smtClean="0"/>
              <a:t>It is important that tube is pre-warmed and kept at 37º C.</a:t>
            </a:r>
          </a:p>
          <a:p>
            <a:r>
              <a:rPr lang="en-US" dirty="0" smtClean="0"/>
              <a:t>Test can be affected by significantly low platelet numbers</a:t>
            </a:r>
          </a:p>
          <a:p>
            <a:r>
              <a:rPr lang="en-US" u="sng" dirty="0" smtClean="0"/>
              <a:t>Normal</a:t>
            </a:r>
            <a:r>
              <a:rPr lang="en-US" dirty="0" smtClean="0"/>
              <a:t> = 60 – 90 seconds (canine/feline)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Prothrombin</a:t>
            </a:r>
            <a:r>
              <a:rPr lang="en-US" dirty="0" smtClean="0"/>
              <a:t> Time (PT)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Evaluates adequacy of factors associated with extrinsic and common pathways</a:t>
            </a:r>
          </a:p>
          <a:p>
            <a:r>
              <a:rPr lang="en-US" dirty="0" smtClean="0"/>
              <a:t>Factor XIII activity not evaluated</a:t>
            </a:r>
          </a:p>
          <a:p>
            <a:r>
              <a:rPr lang="en-US" dirty="0" smtClean="0"/>
              <a:t>Platelet </a:t>
            </a:r>
            <a:r>
              <a:rPr lang="en-US" dirty="0" err="1" smtClean="0"/>
              <a:t>substitue</a:t>
            </a:r>
            <a:r>
              <a:rPr lang="en-US" dirty="0" smtClean="0"/>
              <a:t> added to sample (thrombocytopenia does not interfere)</a:t>
            </a:r>
          </a:p>
          <a:p>
            <a:r>
              <a:rPr lang="en-US" u="sng" dirty="0" smtClean="0"/>
              <a:t>Normal</a:t>
            </a:r>
            <a:r>
              <a:rPr lang="en-US" dirty="0" smtClean="0"/>
              <a:t>: Canine = 6.4 - 7.4 seconds; </a:t>
            </a:r>
          </a:p>
          <a:p>
            <a:pPr>
              <a:buNone/>
            </a:pPr>
            <a:r>
              <a:rPr lang="en-US" dirty="0" smtClean="0"/>
              <a:t>			 Feline  = 7 - 11.5 seconds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Partial </a:t>
            </a:r>
            <a:r>
              <a:rPr lang="en-US" sz="3600" dirty="0" err="1" smtClean="0"/>
              <a:t>Thromboplastin</a:t>
            </a:r>
            <a:r>
              <a:rPr lang="en-US" sz="3600" dirty="0" smtClean="0"/>
              <a:t> Time (PTT)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Evaluates adequacy of factors associated with the intrinsic and </a:t>
            </a:r>
            <a:r>
              <a:rPr lang="en-US" dirty="0" err="1" smtClean="0"/>
              <a:t>commmon</a:t>
            </a:r>
            <a:r>
              <a:rPr lang="en-US" dirty="0" smtClean="0"/>
              <a:t> pathways</a:t>
            </a:r>
          </a:p>
          <a:p>
            <a:r>
              <a:rPr lang="en-US" dirty="0" smtClean="0"/>
              <a:t>Factor XIII activity not evaluated</a:t>
            </a:r>
          </a:p>
          <a:p>
            <a:r>
              <a:rPr lang="en-US" dirty="0" smtClean="0"/>
              <a:t>Platelet substitute added</a:t>
            </a:r>
          </a:p>
          <a:p>
            <a:r>
              <a:rPr lang="en-US" u="sng" dirty="0" smtClean="0"/>
              <a:t>Normal</a:t>
            </a:r>
            <a:r>
              <a:rPr lang="en-US" dirty="0" smtClean="0"/>
              <a:t>: Canine = 9-11 seconds; </a:t>
            </a:r>
          </a:p>
          <a:p>
            <a:pPr>
              <a:buNone/>
            </a:pPr>
            <a:r>
              <a:rPr lang="en-US" dirty="0" smtClean="0"/>
              <a:t>			 Feline = 10-15 seconds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Fibrinogen Assay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done by manual or automated methods</a:t>
            </a:r>
          </a:p>
          <a:p>
            <a:r>
              <a:rPr lang="en-US" dirty="0" smtClean="0"/>
              <a:t>Only evaluates fibrinogen concentration</a:t>
            </a:r>
          </a:p>
          <a:p>
            <a:r>
              <a:rPr lang="en-US" dirty="0" smtClean="0"/>
              <a:t>Can use EDTA </a:t>
            </a:r>
            <a:r>
              <a:rPr lang="en-US" dirty="0" err="1" smtClean="0"/>
              <a:t>anticoagulated</a:t>
            </a:r>
            <a:r>
              <a:rPr lang="en-US" dirty="0" smtClean="0"/>
              <a:t> sample</a:t>
            </a:r>
          </a:p>
          <a:p>
            <a:r>
              <a:rPr lang="en-US" dirty="0" smtClean="0"/>
              <a:t>Concentrations may be increased during inflammation or decreased when consumed during coagulation (DIC)</a:t>
            </a:r>
          </a:p>
          <a:p>
            <a:r>
              <a:rPr lang="en-US" u="sng" dirty="0" smtClean="0"/>
              <a:t>Normal</a:t>
            </a:r>
            <a:r>
              <a:rPr lang="en-US" dirty="0" smtClean="0"/>
              <a:t>: Canine = 100 – 250 mg/</a:t>
            </a:r>
            <a:r>
              <a:rPr lang="en-US" dirty="0" err="1" smtClean="0"/>
              <a:t>dL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  Feline = 100 – 350 mg/</a:t>
            </a:r>
            <a:r>
              <a:rPr lang="en-US" dirty="0" err="1" smtClean="0"/>
              <a:t>dL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Manual Fibrinogen Concentration Determination 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r>
              <a:rPr lang="en-US" sz="2800" dirty="0" smtClean="0"/>
              <a:t>Centrifuge two microhematocrit tubes</a:t>
            </a:r>
          </a:p>
          <a:p>
            <a:r>
              <a:rPr lang="en-US" sz="2800" dirty="0" smtClean="0"/>
              <a:t>Determine TP of tube 1</a:t>
            </a:r>
          </a:p>
          <a:p>
            <a:r>
              <a:rPr lang="en-US" sz="2800" dirty="0" smtClean="0"/>
              <a:t>Incubate tube 2 in water bath at 58º C for 3 minutes then </a:t>
            </a:r>
            <a:r>
              <a:rPr lang="en-US" sz="2800" dirty="0" err="1" smtClean="0"/>
              <a:t>recentrifuge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Determine TP (g/</a:t>
            </a:r>
            <a:r>
              <a:rPr lang="en-US" sz="2800" dirty="0" err="1" smtClean="0"/>
              <a:t>dL</a:t>
            </a:r>
            <a:r>
              <a:rPr lang="en-US" sz="2800" dirty="0" smtClean="0"/>
              <a:t>) of tube 2 then multiply by 1000 to obtain concentration (TS = total solids) in mg/</a:t>
            </a:r>
            <a:r>
              <a:rPr lang="en-US" sz="2800" dirty="0" err="1" smtClean="0"/>
              <a:t>dL</a:t>
            </a:r>
            <a:endParaRPr lang="en-US" sz="2800" dirty="0" smtClean="0"/>
          </a:p>
          <a:p>
            <a:r>
              <a:rPr lang="en-US" sz="2800" dirty="0" smtClean="0"/>
              <a:t>Use the following equation to calculate fibrinogen concentration: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400" dirty="0" smtClean="0"/>
              <a:t>TS mg/</a:t>
            </a:r>
            <a:r>
              <a:rPr lang="en-US" sz="2400" dirty="0" err="1" smtClean="0"/>
              <a:t>dL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(non-incubated) </a:t>
            </a:r>
            <a:r>
              <a:rPr lang="en-US" sz="2400" dirty="0" smtClean="0"/>
              <a:t>– TS mg/</a:t>
            </a:r>
            <a:r>
              <a:rPr lang="en-US" sz="2400" dirty="0" err="1" smtClean="0"/>
              <a:t>dL</a:t>
            </a:r>
            <a:r>
              <a:rPr lang="en-US" sz="2400" dirty="0" smtClean="0"/>
              <a:t> </a:t>
            </a:r>
            <a:r>
              <a:rPr lang="en-US" sz="2400" baseline="-25000" dirty="0" smtClean="0"/>
              <a:t>(incubated) </a:t>
            </a:r>
            <a:r>
              <a:rPr lang="en-US" sz="2400" dirty="0" smtClean="0"/>
              <a:t>= Fibrinogen mg/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Coagulation 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Whole Blood Clotting time</a:t>
            </a:r>
          </a:p>
          <a:p>
            <a:r>
              <a:rPr lang="en-US" i="1" dirty="0" smtClean="0"/>
              <a:t>Clot Retraction Test</a:t>
            </a:r>
          </a:p>
          <a:p>
            <a:r>
              <a:rPr lang="en-US" i="1" dirty="0" smtClean="0"/>
              <a:t>One-Stage </a:t>
            </a:r>
            <a:r>
              <a:rPr lang="en-US" i="1" dirty="0" err="1" smtClean="0"/>
              <a:t>Prothrombin</a:t>
            </a:r>
            <a:r>
              <a:rPr lang="en-US" i="1" dirty="0" smtClean="0"/>
              <a:t> Time (OSPT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Used to confirm </a:t>
            </a:r>
            <a:r>
              <a:rPr lang="en-US" u="sng" dirty="0" err="1" smtClean="0"/>
              <a:t>warfarin</a:t>
            </a:r>
            <a:r>
              <a:rPr lang="en-US" dirty="0" smtClean="0"/>
              <a:t> </a:t>
            </a:r>
            <a:r>
              <a:rPr lang="en-US" u="sng" dirty="0" smtClean="0"/>
              <a:t>toxicity</a:t>
            </a:r>
            <a:r>
              <a:rPr lang="en-US" dirty="0" smtClean="0"/>
              <a:t> (</a:t>
            </a:r>
            <a:r>
              <a:rPr lang="en-US" dirty="0" err="1" smtClean="0"/>
              <a:t>rodenticide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i="1" dirty="0" smtClean="0"/>
              <a:t>Activated </a:t>
            </a:r>
            <a:r>
              <a:rPr lang="en-US" i="1" dirty="0" smtClean="0"/>
              <a:t>Partial </a:t>
            </a:r>
            <a:r>
              <a:rPr lang="en-US" i="1" dirty="0" err="1" smtClean="0"/>
              <a:t>Thromboplastin</a:t>
            </a:r>
            <a:r>
              <a:rPr lang="en-US" i="1" dirty="0" smtClean="0"/>
              <a:t> Time (APTT) </a:t>
            </a:r>
          </a:p>
          <a:p>
            <a:r>
              <a:rPr lang="en-US" i="1" dirty="0" smtClean="0"/>
              <a:t>PIVKA (proteins induced/invoked by vitamin K absence)</a:t>
            </a:r>
          </a:p>
          <a:p>
            <a:r>
              <a:rPr lang="en-US" i="1" dirty="0" smtClean="0"/>
              <a:t>d-</a:t>
            </a:r>
            <a:r>
              <a:rPr lang="en-US" i="1" dirty="0" err="1" smtClean="0"/>
              <a:t>Dimer</a:t>
            </a:r>
            <a:r>
              <a:rPr lang="en-US" i="1" dirty="0" smtClean="0"/>
              <a:t> and Fibrin Degradation Products</a:t>
            </a:r>
          </a:p>
          <a:p>
            <a:endParaRPr lang="en-US" i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267200"/>
            <a:ext cx="3486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Coagulation Testing</a:t>
            </a:r>
            <a:endParaRPr 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23812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53000"/>
            <a:ext cx="226141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371600"/>
            <a:ext cx="268044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362200"/>
            <a:ext cx="2667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Coagulopathy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Coagulation defects can be categorized as:</a:t>
            </a:r>
          </a:p>
          <a:p>
            <a:pPr lvl="1"/>
            <a:r>
              <a:rPr lang="en-US" sz="2400" dirty="0" smtClean="0"/>
              <a:t>Coagulation defects of </a:t>
            </a:r>
            <a:r>
              <a:rPr lang="en-US" sz="2400" u="sng" dirty="0" smtClean="0">
                <a:solidFill>
                  <a:srgbClr val="FFC000"/>
                </a:solidFill>
              </a:rPr>
              <a:t>primary </a:t>
            </a:r>
            <a:r>
              <a:rPr lang="en-US" sz="2400" u="sng" dirty="0" err="1" smtClean="0">
                <a:solidFill>
                  <a:srgbClr val="FFC000"/>
                </a:solidFill>
              </a:rPr>
              <a:t>hemostasis</a:t>
            </a:r>
            <a:endParaRPr lang="en-US" sz="2400" u="sng" dirty="0" smtClean="0">
              <a:solidFill>
                <a:srgbClr val="FFC000"/>
              </a:solidFill>
            </a:endParaRPr>
          </a:p>
          <a:p>
            <a:pPr lvl="2"/>
            <a:r>
              <a:rPr lang="en-US" sz="2000" dirty="0" smtClean="0"/>
              <a:t>Quantitative or qualitative</a:t>
            </a:r>
          </a:p>
          <a:p>
            <a:pPr lvl="2"/>
            <a:r>
              <a:rPr lang="en-US" sz="2000" dirty="0" smtClean="0"/>
              <a:t>Chronic bleeding</a:t>
            </a:r>
          </a:p>
          <a:p>
            <a:pPr lvl="2"/>
            <a:r>
              <a:rPr lang="en-US" sz="2000" dirty="0" err="1" smtClean="0"/>
              <a:t>Petechiae</a:t>
            </a:r>
            <a:r>
              <a:rPr lang="en-US" sz="2000" dirty="0" smtClean="0"/>
              <a:t>, mucosal bleeding, </a:t>
            </a:r>
            <a:r>
              <a:rPr lang="en-US" sz="2000" dirty="0" err="1" smtClean="0"/>
              <a:t>purpura</a:t>
            </a:r>
            <a:r>
              <a:rPr lang="en-US" sz="2000" dirty="0" smtClean="0"/>
              <a:t>, </a:t>
            </a:r>
            <a:r>
              <a:rPr lang="en-US" sz="2000" dirty="0" err="1" smtClean="0"/>
              <a:t>ecchymoses</a:t>
            </a:r>
            <a:r>
              <a:rPr lang="en-US" sz="2000" dirty="0" smtClean="0"/>
              <a:t>, </a:t>
            </a:r>
            <a:r>
              <a:rPr lang="en-US" sz="2000" dirty="0" err="1" smtClean="0"/>
              <a:t>epistaxis</a:t>
            </a:r>
            <a:r>
              <a:rPr lang="en-US" sz="2000" dirty="0" smtClean="0"/>
              <a:t>, </a:t>
            </a:r>
            <a:r>
              <a:rPr lang="en-US" sz="2000" dirty="0" err="1" smtClean="0"/>
              <a:t>melena</a:t>
            </a:r>
            <a:r>
              <a:rPr lang="en-US" sz="2000" dirty="0" smtClean="0"/>
              <a:t>, prolonged bleeding</a:t>
            </a:r>
          </a:p>
          <a:p>
            <a:pPr lvl="1"/>
            <a:r>
              <a:rPr lang="en-US" sz="2400" dirty="0" smtClean="0"/>
              <a:t>Coagulation defects of </a:t>
            </a:r>
            <a:r>
              <a:rPr lang="en-US" sz="2400" u="sng" dirty="0" smtClean="0">
                <a:solidFill>
                  <a:srgbClr val="FFC000"/>
                </a:solidFill>
              </a:rPr>
              <a:t>secondary </a:t>
            </a:r>
            <a:r>
              <a:rPr lang="en-US" sz="2400" u="sng" dirty="0" err="1" smtClean="0">
                <a:solidFill>
                  <a:srgbClr val="FFC000"/>
                </a:solidFill>
              </a:rPr>
              <a:t>hemostasis</a:t>
            </a:r>
            <a:endParaRPr lang="en-US" sz="2400" u="sng" dirty="0" smtClean="0">
              <a:solidFill>
                <a:srgbClr val="FFC000"/>
              </a:solidFill>
            </a:endParaRPr>
          </a:p>
          <a:p>
            <a:pPr lvl="2"/>
            <a:r>
              <a:rPr lang="en-US" sz="2000" dirty="0" smtClean="0"/>
              <a:t>Hemorrhage (e.g. pleural, peritoneal, retroperitoneal)</a:t>
            </a:r>
          </a:p>
          <a:p>
            <a:pPr lvl="2"/>
            <a:r>
              <a:rPr lang="en-US" sz="2000" dirty="0" smtClean="0"/>
              <a:t>Hematoma formation</a:t>
            </a:r>
          </a:p>
          <a:p>
            <a:pPr lvl="2"/>
            <a:r>
              <a:rPr lang="en-US" sz="2000" dirty="0" smtClean="0"/>
              <a:t>Delayed bleeding/</a:t>
            </a:r>
            <a:r>
              <a:rPr lang="en-US" sz="2000" dirty="0" err="1" smtClean="0"/>
              <a:t>rebleeding</a:t>
            </a:r>
            <a:endParaRPr lang="en-US" sz="2000" dirty="0" smtClean="0"/>
          </a:p>
          <a:p>
            <a:pPr lvl="1"/>
            <a:r>
              <a:rPr lang="en-US" sz="2400" dirty="0" smtClean="0"/>
              <a:t>Defects of </a:t>
            </a:r>
            <a:r>
              <a:rPr lang="en-US" sz="2400" u="sng" dirty="0" err="1" smtClean="0">
                <a:solidFill>
                  <a:srgbClr val="FFC000"/>
                </a:solidFill>
              </a:rPr>
              <a:t>fibronolysis</a:t>
            </a:r>
            <a:endParaRPr lang="en-US" sz="2400" u="sng" dirty="0" smtClean="0">
              <a:solidFill>
                <a:srgbClr val="FFC000"/>
              </a:solidFill>
            </a:endParaRPr>
          </a:p>
          <a:p>
            <a:pPr lvl="2"/>
            <a:r>
              <a:rPr lang="en-US" sz="2000" dirty="0" smtClean="0"/>
              <a:t>Thrombosis formation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830763"/>
          </a:xfrm>
        </p:spPr>
        <p:txBody>
          <a:bodyPr/>
          <a:lstStyle/>
          <a:p>
            <a:r>
              <a:rPr lang="en-US" dirty="0" smtClean="0"/>
              <a:t>Bleeding disorders (diatheses) may be caused by congenital or acquired defects in coagulation proteins, platelets, or vasculature.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b="1" dirty="0" smtClean="0"/>
              <a:t>Inherited coagulation </a:t>
            </a:r>
            <a:r>
              <a:rPr lang="en-US" dirty="0" smtClean="0"/>
              <a:t>defects are usually associated with a </a:t>
            </a:r>
            <a:r>
              <a:rPr lang="en-US" u="sng" dirty="0" smtClean="0"/>
              <a:t>single coagulation protein</a:t>
            </a:r>
            <a:r>
              <a:rPr lang="en-US" dirty="0" smtClean="0"/>
              <a:t> and often </a:t>
            </a:r>
            <a:r>
              <a:rPr lang="en-US" u="sng" dirty="0" smtClean="0"/>
              <a:t>occur at a young age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b="1" dirty="0" smtClean="0"/>
              <a:t>Acquired coagulation defects</a:t>
            </a:r>
            <a:r>
              <a:rPr lang="en-US" dirty="0" smtClean="0"/>
              <a:t> often affect </a:t>
            </a:r>
            <a:r>
              <a:rPr lang="en-US" u="sng" dirty="0" smtClean="0"/>
              <a:t>multiple coagulation proteins</a:t>
            </a:r>
            <a:r>
              <a:rPr lang="en-US" dirty="0" smtClean="0"/>
              <a:t> and can </a:t>
            </a:r>
            <a:r>
              <a:rPr lang="en-US" u="sng" dirty="0" smtClean="0"/>
              <a:t>occur at any age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Megakaryocytes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Infoldings</a:t>
            </a:r>
            <a:r>
              <a:rPr lang="en-US" dirty="0" smtClean="0"/>
              <a:t> develop into plasma membrane that divide marginal cytoplasm into little compartments which break off and enter bloodstream as platelets.</a:t>
            </a:r>
          </a:p>
          <a:p>
            <a:r>
              <a:rPr lang="en-US" dirty="0" smtClean="0"/>
              <a:t>Some platelets are stored in spleen and released as needed.</a:t>
            </a:r>
          </a:p>
          <a:p>
            <a:r>
              <a:rPr lang="en-US" dirty="0" smtClean="0"/>
              <a:t>Others circulate freely in the blood and live for about 5 - 8 days in dogs and just over 1 day in cats.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Coagulation Defects of Primary </a:t>
            </a:r>
            <a:r>
              <a:rPr lang="en-US" sz="3600" dirty="0" err="1" smtClean="0"/>
              <a:t>Hemostasis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830763"/>
          </a:xfrm>
        </p:spPr>
        <p:txBody>
          <a:bodyPr/>
          <a:lstStyle/>
          <a:p>
            <a:r>
              <a:rPr lang="en-US" sz="2800" b="1" dirty="0" smtClean="0"/>
              <a:t>Thrombocytopenia </a:t>
            </a:r>
          </a:p>
          <a:p>
            <a:pPr lvl="1"/>
            <a:r>
              <a:rPr lang="en-US" sz="2400" dirty="0" smtClean="0"/>
              <a:t>Decreased PLT number</a:t>
            </a:r>
          </a:p>
          <a:p>
            <a:pPr lvl="1"/>
            <a:r>
              <a:rPr lang="en-US" sz="2400" dirty="0" smtClean="0"/>
              <a:t>Can be congenital or acquired</a:t>
            </a:r>
          </a:p>
          <a:p>
            <a:pPr lvl="1"/>
            <a:r>
              <a:rPr lang="en-US" sz="2400" dirty="0" smtClean="0"/>
              <a:t>#1 cause = infectious disease</a:t>
            </a:r>
          </a:p>
          <a:p>
            <a:pPr lvl="2"/>
            <a:r>
              <a:rPr lang="en-US" sz="2000" dirty="0" err="1" smtClean="0"/>
              <a:t>Ehrlichia</a:t>
            </a:r>
            <a:r>
              <a:rPr lang="en-US" sz="2000" dirty="0" smtClean="0"/>
              <a:t>, </a:t>
            </a:r>
            <a:r>
              <a:rPr lang="en-US" sz="2000" dirty="0" err="1" smtClean="0"/>
              <a:t>rickettsial</a:t>
            </a:r>
            <a:r>
              <a:rPr lang="en-US" sz="2000" dirty="0" smtClean="0"/>
              <a:t> diseases, </a:t>
            </a:r>
            <a:r>
              <a:rPr lang="en-US" sz="2000" dirty="0" err="1" smtClean="0"/>
              <a:t>babesiosis</a:t>
            </a:r>
            <a:r>
              <a:rPr lang="en-US" sz="2000" dirty="0" smtClean="0"/>
              <a:t>, systemic mycoses, toxoplasmosis, </a:t>
            </a:r>
            <a:r>
              <a:rPr lang="en-US" sz="2000" dirty="0" err="1" smtClean="0"/>
              <a:t>hemobartonellosis</a:t>
            </a:r>
            <a:r>
              <a:rPr lang="en-US" sz="2000" dirty="0" smtClean="0"/>
              <a:t>, Feline retroviruses (</a:t>
            </a:r>
            <a:r>
              <a:rPr lang="en-US" sz="2000" dirty="0" err="1" smtClean="0"/>
              <a:t>FeLV</a:t>
            </a:r>
            <a:r>
              <a:rPr lang="en-US" sz="2000" dirty="0" smtClean="0"/>
              <a:t>, FIV, FIP), others</a:t>
            </a:r>
          </a:p>
          <a:p>
            <a:pPr lvl="1"/>
            <a:r>
              <a:rPr lang="en-US" sz="2000" dirty="0" smtClean="0"/>
              <a:t>Other causes = bone marrow depression; unknown</a:t>
            </a:r>
          </a:p>
          <a:p>
            <a:r>
              <a:rPr lang="en-US" sz="2800" b="1" dirty="0" smtClean="0"/>
              <a:t>Von </a:t>
            </a:r>
            <a:r>
              <a:rPr lang="en-US" sz="2800" b="1" dirty="0" err="1" smtClean="0"/>
              <a:t>Willebrand’s</a:t>
            </a:r>
            <a:r>
              <a:rPr lang="en-US" sz="2800" b="1" dirty="0" smtClean="0"/>
              <a:t> disease </a:t>
            </a:r>
            <a:r>
              <a:rPr lang="en-US" sz="2800" dirty="0" smtClean="0"/>
              <a:t>(</a:t>
            </a:r>
            <a:r>
              <a:rPr lang="en-US" sz="2800" dirty="0" err="1" smtClean="0"/>
              <a:t>vWd</a:t>
            </a:r>
            <a:r>
              <a:rPr lang="en-US" sz="2800" dirty="0" smtClean="0"/>
              <a:t>)</a:t>
            </a:r>
            <a:endParaRPr lang="en-US" sz="2800" b="1" dirty="0" smtClean="0"/>
          </a:p>
          <a:p>
            <a:pPr lvl="1"/>
            <a:r>
              <a:rPr lang="en-US" sz="2400" dirty="0" smtClean="0"/>
              <a:t>Decreased or deficient </a:t>
            </a:r>
            <a:r>
              <a:rPr lang="en-US" sz="2400" dirty="0" err="1" smtClean="0"/>
              <a:t>vWF</a:t>
            </a:r>
            <a:r>
              <a:rPr lang="en-US" sz="2400" dirty="0" smtClean="0"/>
              <a:t>= decreased PLT adhesion, aggregation, and fibrin cross linking</a:t>
            </a:r>
          </a:p>
          <a:p>
            <a:pPr lvl="1"/>
            <a:r>
              <a:rPr lang="en-US" sz="2400" dirty="0" smtClean="0"/>
              <a:t>Can occur </a:t>
            </a:r>
            <a:r>
              <a:rPr lang="en-US" sz="2400" u="sng" dirty="0" smtClean="0"/>
              <a:t>secondary</a:t>
            </a:r>
            <a:r>
              <a:rPr lang="en-US" sz="2400" dirty="0" smtClean="0"/>
              <a:t> to </a:t>
            </a:r>
            <a:r>
              <a:rPr lang="en-US" sz="2400" u="sng" dirty="0" smtClean="0"/>
              <a:t>hypothyroidism</a:t>
            </a:r>
          </a:p>
          <a:p>
            <a:pPr lvl="1"/>
            <a:r>
              <a:rPr lang="en-US" sz="2400" dirty="0" smtClean="0"/>
              <a:t>CS: MM hemorrhage, </a:t>
            </a:r>
            <a:r>
              <a:rPr lang="en-US" sz="2400" dirty="0" err="1" smtClean="0"/>
              <a:t>hematuria</a:t>
            </a:r>
            <a:r>
              <a:rPr lang="en-US" sz="2400" dirty="0" smtClean="0"/>
              <a:t>, GI bleeding, </a:t>
            </a:r>
            <a:r>
              <a:rPr lang="en-US" sz="2400" dirty="0" err="1" smtClean="0"/>
              <a:t>epistaxis</a:t>
            </a:r>
            <a:endParaRPr lang="en-US" sz="2400" dirty="0" smtClean="0"/>
          </a:p>
          <a:p>
            <a:pPr lvl="1"/>
            <a:r>
              <a:rPr lang="en-US" sz="2400" dirty="0" smtClean="0"/>
              <a:t>Screening test of choice = BMBT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Platelet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Thrombocytopathia</a:t>
            </a:r>
            <a:endParaRPr lang="en-US" dirty="0" smtClean="0"/>
          </a:p>
          <a:p>
            <a:r>
              <a:rPr lang="en-US" dirty="0" smtClean="0"/>
              <a:t>Most common cause is inappropriate use of NSAIDs.</a:t>
            </a:r>
          </a:p>
          <a:p>
            <a:r>
              <a:rPr lang="en-US" dirty="0" smtClean="0"/>
              <a:t>Can also be caused by:</a:t>
            </a:r>
          </a:p>
          <a:p>
            <a:pPr lvl="1"/>
            <a:r>
              <a:rPr lang="en-US" dirty="0" err="1" smtClean="0"/>
              <a:t>Myeloproliferative</a:t>
            </a:r>
            <a:r>
              <a:rPr lang="en-US" dirty="0" smtClean="0"/>
              <a:t> disorders</a:t>
            </a:r>
          </a:p>
          <a:p>
            <a:pPr lvl="1"/>
            <a:r>
              <a:rPr lang="en-US" dirty="0" smtClean="0"/>
              <a:t>Rare congenital problems</a:t>
            </a:r>
          </a:p>
          <a:p>
            <a:pPr lvl="1"/>
            <a:r>
              <a:rPr lang="en-US" dirty="0" smtClean="0"/>
              <a:t>Certain drugs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Thrombocytopathy</a:t>
            </a:r>
            <a:r>
              <a:rPr lang="en-US" sz="3600" dirty="0" smtClean="0"/>
              <a:t> – Qualitative Platelet Dysfunction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699" y="1295400"/>
          <a:ext cx="5552602" cy="4830762"/>
        </p:xfrm>
        <a:graphic>
          <a:graphicData uri="http://schemas.openxmlformats.org/drawingml/2006/table">
            <a:tbl>
              <a:tblPr/>
              <a:tblGrid>
                <a:gridCol w="2776301"/>
                <a:gridCol w="2776301"/>
              </a:tblGrid>
              <a:tr h="333156">
                <a:tc gridSpan="2">
                  <a:txBody>
                    <a:bodyPr/>
                    <a:lstStyle/>
                    <a:p>
                      <a:r>
                        <a:rPr lang="en-US" sz="1600"/>
                        <a:t>Table 10-3. Drugs Affecting Platelet Function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156">
                <a:tc rowSpan="2">
                  <a:txBody>
                    <a:bodyPr/>
                    <a:lstStyle/>
                    <a:p>
                      <a:r>
                        <a:rPr lang="en-US" sz="1600"/>
                        <a:t>Anesthetics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General  -  Halothane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Local  -  Procaine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3023">
                <a:tc rowSpan="2">
                  <a:txBody>
                    <a:bodyPr/>
                    <a:lstStyle/>
                    <a:p>
                      <a:r>
                        <a:rPr lang="en-US" sz="1600"/>
                        <a:t>Antibiotics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Cephalosporins  -  Cefazolin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Penicillins  -  Ampicillin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6">
                <a:tc>
                  <a:txBody>
                    <a:bodyPr/>
                    <a:lstStyle/>
                    <a:p>
                      <a:r>
                        <a:rPr lang="en-US" sz="1600"/>
                        <a:t>Anticoagulants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Heparin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6">
                <a:tc>
                  <a:txBody>
                    <a:bodyPr/>
                    <a:lstStyle/>
                    <a:p>
                      <a:r>
                        <a:rPr lang="en-US" sz="1600"/>
                        <a:t>Antihistamines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Chlorpheniramine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6">
                <a:tc>
                  <a:txBody>
                    <a:bodyPr/>
                    <a:lstStyle/>
                    <a:p>
                      <a:r>
                        <a:rPr lang="en-US" sz="1600"/>
                        <a:t>Cardiovascular drugs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Propanolol, Verapamil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6">
                <a:tc>
                  <a:txBody>
                    <a:bodyPr/>
                    <a:lstStyle/>
                    <a:p>
                      <a:r>
                        <a:rPr lang="en-US" sz="1600"/>
                        <a:t>Foods and food additives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Ethanol, onions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3023">
                <a:tc>
                  <a:txBody>
                    <a:bodyPr/>
                    <a:lstStyle/>
                    <a:p>
                      <a:r>
                        <a:rPr lang="en-US" sz="1600"/>
                        <a:t>Nonsteroidal anti-inflammatory drugs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Aspirin, Phenylbutazone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6">
                <a:tc>
                  <a:txBody>
                    <a:bodyPr/>
                    <a:lstStyle/>
                    <a:p>
                      <a:r>
                        <a:rPr lang="en-US" sz="1600"/>
                        <a:t>Oncologic drugs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Daunorubicin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6">
                <a:tc>
                  <a:txBody>
                    <a:bodyPr/>
                    <a:lstStyle/>
                    <a:p>
                      <a:r>
                        <a:rPr lang="en-US" sz="1600"/>
                        <a:t>Plasma expanders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Heta starch, Dextrans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156">
                <a:tc>
                  <a:txBody>
                    <a:bodyPr/>
                    <a:lstStyle/>
                    <a:p>
                      <a:r>
                        <a:rPr lang="en-US" sz="1600"/>
                        <a:t>Miscellaneous drugs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Chlorpromazine</a:t>
                      </a:r>
                    </a:p>
                  </a:txBody>
                  <a:tcPr marL="83289" marR="83289" marT="41645" marB="416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/>
          <a:lstStyle/>
          <a:p>
            <a:r>
              <a:rPr lang="en-US" sz="3200" dirty="0" smtClean="0"/>
              <a:t>Coagulation Defects of Secondary </a:t>
            </a:r>
            <a:r>
              <a:rPr lang="en-US" sz="3200" dirty="0" err="1" smtClean="0"/>
              <a:t>Hemostasis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Congenital clotting factor deficiencies of virtually all known factors have been described.  (</a:t>
            </a:r>
            <a:r>
              <a:rPr lang="en-US" sz="2800" dirty="0" smtClean="0"/>
              <a:t>e.g.: </a:t>
            </a:r>
            <a:r>
              <a:rPr lang="en-US" sz="2800" dirty="0" smtClean="0"/>
              <a:t>Hemophilia A &amp; B)</a:t>
            </a:r>
          </a:p>
          <a:p>
            <a:r>
              <a:rPr lang="en-US" sz="2800" dirty="0" smtClean="0"/>
              <a:t>Acquired coagulation defects can result from:</a:t>
            </a:r>
          </a:p>
          <a:p>
            <a:pPr lvl="1"/>
            <a:r>
              <a:rPr lang="en-US" sz="2400" dirty="0" smtClean="0"/>
              <a:t>#1 = </a:t>
            </a:r>
            <a:r>
              <a:rPr lang="en-US" sz="2400" dirty="0" err="1" smtClean="0"/>
              <a:t>Rodenticide</a:t>
            </a:r>
            <a:r>
              <a:rPr lang="en-US" sz="2400" dirty="0" smtClean="0"/>
              <a:t> toxicity</a:t>
            </a:r>
          </a:p>
          <a:p>
            <a:pPr lvl="2"/>
            <a:r>
              <a:rPr lang="en-US" sz="2000" dirty="0" smtClean="0"/>
              <a:t>Inhibits vitamin K </a:t>
            </a:r>
          </a:p>
          <a:p>
            <a:pPr lvl="2"/>
            <a:r>
              <a:rPr lang="en-US" sz="2000" dirty="0" smtClean="0"/>
              <a:t>Vitamin K is required to activate factors II, VII, IX, and </a:t>
            </a:r>
            <a:r>
              <a:rPr lang="en-US" sz="2000" dirty="0" smtClean="0"/>
              <a:t>X</a:t>
            </a:r>
          </a:p>
          <a:p>
            <a:pPr lvl="2"/>
            <a:r>
              <a:rPr lang="en-US" sz="2000" b="1" dirty="0" smtClean="0"/>
              <a:t>One-step </a:t>
            </a:r>
            <a:r>
              <a:rPr lang="en-US" sz="2000" b="1" dirty="0" err="1" smtClean="0"/>
              <a:t>prothrombin</a:t>
            </a:r>
            <a:r>
              <a:rPr lang="en-US" sz="2000" b="1" dirty="0" smtClean="0"/>
              <a:t> time</a:t>
            </a:r>
            <a:r>
              <a:rPr lang="en-US" sz="2000" dirty="0" smtClean="0"/>
              <a:t> = test to confirm </a:t>
            </a:r>
            <a:r>
              <a:rPr lang="en-US" sz="2000" dirty="0" err="1" smtClean="0"/>
              <a:t>warfarin</a:t>
            </a:r>
            <a:r>
              <a:rPr lang="en-US" sz="2000" dirty="0" smtClean="0"/>
              <a:t> toxicity.</a:t>
            </a:r>
            <a:endParaRPr lang="en-US" sz="2000" dirty="0" smtClean="0"/>
          </a:p>
          <a:p>
            <a:pPr lvl="2"/>
            <a:r>
              <a:rPr lang="en-US" sz="2000" dirty="0" smtClean="0"/>
              <a:t>Liver disease, infiltrative bowel disease, and </a:t>
            </a:r>
            <a:r>
              <a:rPr lang="en-US" sz="2000" dirty="0" err="1" smtClean="0"/>
              <a:t>biliary</a:t>
            </a:r>
            <a:r>
              <a:rPr lang="en-US" sz="2000" dirty="0" smtClean="0"/>
              <a:t> obstruction can also inhibit Vitamin K</a:t>
            </a:r>
          </a:p>
          <a:p>
            <a:pPr lvl="2"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Acquired Coagulation Defects of Secondary </a:t>
            </a:r>
            <a:r>
              <a:rPr lang="en-US" sz="3600" dirty="0" err="1" smtClean="0"/>
              <a:t>Hemostasis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Hepatic Disease</a:t>
            </a:r>
          </a:p>
          <a:p>
            <a:pPr lvl="1"/>
            <a:r>
              <a:rPr lang="en-US" sz="2400" dirty="0" smtClean="0"/>
              <a:t>The liver synthesizes many of the clotting factors including factors I, II, V, VII, VIII, IX, X, XI, and XII</a:t>
            </a:r>
          </a:p>
          <a:p>
            <a:pPr lvl="1"/>
            <a:r>
              <a:rPr lang="en-US" sz="2400" dirty="0" smtClean="0"/>
              <a:t>Liver manufacturers bile which is essential in absorption of vitamin K from diet</a:t>
            </a:r>
          </a:p>
          <a:p>
            <a:pPr lvl="1">
              <a:buNone/>
            </a:pPr>
            <a:endParaRPr lang="en-US" sz="700" dirty="0" smtClean="0"/>
          </a:p>
          <a:p>
            <a:r>
              <a:rPr lang="en-US" sz="2800" dirty="0" smtClean="0"/>
              <a:t>Disseminated Intravascular Coagulation (DIC)</a:t>
            </a:r>
          </a:p>
          <a:p>
            <a:pPr lvl="1"/>
            <a:r>
              <a:rPr lang="en-US" sz="2400" dirty="0" smtClean="0"/>
              <a:t>A complex syndrome with systemically accelerated coagulation</a:t>
            </a:r>
          </a:p>
          <a:p>
            <a:r>
              <a:rPr lang="en-US" sz="2400" dirty="0" smtClean="0"/>
              <a:t>It is clinically difficult to differentiate between hepatic disease and DIC because PT and PTT are usually prolonged with both.</a:t>
            </a:r>
          </a:p>
          <a:p>
            <a:r>
              <a:rPr lang="en-US" sz="2400" dirty="0" smtClean="0"/>
              <a:t>DIC can occur secondary to hepatic disease.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Disseminated Intravascular Coagulation (DIC)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Not a disease in itself; it is a complex syndrome that results from a pathologic condition.</a:t>
            </a:r>
          </a:p>
          <a:p>
            <a:r>
              <a:rPr lang="en-US" sz="2000" dirty="0" smtClean="0"/>
              <a:t>Involves accelerated activation of platelets, coagulation proteins, and </a:t>
            </a:r>
            <a:r>
              <a:rPr lang="en-US" sz="2000" dirty="0" err="1" smtClean="0"/>
              <a:t>plasmin</a:t>
            </a:r>
            <a:r>
              <a:rPr lang="en-US" sz="2000" dirty="0" smtClean="0"/>
              <a:t> evolving into consumption of coagulation proteins, platelets, and inhibitors of </a:t>
            </a:r>
            <a:r>
              <a:rPr lang="en-US" sz="2000" dirty="0" err="1" smtClean="0"/>
              <a:t>fibrinolysis</a:t>
            </a:r>
            <a:endParaRPr lang="en-US" sz="2000" dirty="0" smtClean="0"/>
          </a:p>
          <a:p>
            <a:r>
              <a:rPr lang="en-US" sz="2000" dirty="0" smtClean="0"/>
              <a:t>Some of the many pathologic conditions associated with initiation of DIC include:</a:t>
            </a:r>
          </a:p>
          <a:p>
            <a:pPr lvl="1"/>
            <a:r>
              <a:rPr lang="en-US" sz="2000" dirty="0" smtClean="0"/>
              <a:t>Trauma and burns</a:t>
            </a:r>
          </a:p>
          <a:p>
            <a:pPr lvl="1"/>
            <a:r>
              <a:rPr lang="en-US" sz="2000" dirty="0" smtClean="0"/>
              <a:t>Metabolic acidosis/severe shock</a:t>
            </a:r>
          </a:p>
          <a:p>
            <a:pPr lvl="1"/>
            <a:r>
              <a:rPr lang="en-US" sz="2000" dirty="0" smtClean="0"/>
              <a:t>A large number of infectious diseases </a:t>
            </a:r>
          </a:p>
          <a:p>
            <a:pPr lvl="1"/>
            <a:r>
              <a:rPr lang="en-US" sz="2000" dirty="0" err="1" smtClean="0"/>
              <a:t>Envenomation</a:t>
            </a:r>
            <a:endParaRPr lang="en-US" sz="2000" dirty="0" smtClean="0"/>
          </a:p>
          <a:p>
            <a:pPr lvl="1"/>
            <a:r>
              <a:rPr lang="en-US" sz="2000" dirty="0" smtClean="0"/>
              <a:t>Systemic infection</a:t>
            </a:r>
          </a:p>
          <a:p>
            <a:pPr lvl="1"/>
            <a:r>
              <a:rPr lang="en-US" sz="2000" dirty="0" smtClean="0"/>
              <a:t>Heartworm disease</a:t>
            </a:r>
          </a:p>
          <a:p>
            <a:pPr lvl="1"/>
            <a:r>
              <a:rPr lang="en-US" sz="2000" dirty="0" smtClean="0"/>
              <a:t>Heatstroke</a:t>
            </a:r>
          </a:p>
          <a:p>
            <a:r>
              <a:rPr lang="en-US" sz="2400" dirty="0" smtClean="0"/>
              <a:t>Sometimes considered an “Idiopathic” condition</a:t>
            </a: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2"/>
          </a:xfrm>
        </p:spPr>
        <p:txBody>
          <a:bodyPr/>
          <a:lstStyle/>
          <a:p>
            <a:r>
              <a:rPr lang="en-US" dirty="0" smtClean="0"/>
              <a:t>DIC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4830763"/>
          </a:xfrm>
        </p:spPr>
        <p:txBody>
          <a:bodyPr/>
          <a:lstStyle/>
          <a:p>
            <a:r>
              <a:rPr lang="en-US" sz="2400" dirty="0" smtClean="0"/>
              <a:t>Laboratory findings are highly variable</a:t>
            </a:r>
          </a:p>
          <a:p>
            <a:pPr lvl="1"/>
            <a:r>
              <a:rPr lang="en-US" sz="2000" dirty="0" smtClean="0"/>
              <a:t>Classically ACT, PTT, PT, and thrombin time are prolonged; fibrinogen and platelet counts are </a:t>
            </a:r>
            <a:r>
              <a:rPr lang="en-US" sz="2000" dirty="0" smtClean="0"/>
              <a:t>decreased</a:t>
            </a:r>
          </a:p>
          <a:p>
            <a:pPr lvl="1"/>
            <a:r>
              <a:rPr lang="en-US" sz="2000" b="1" dirty="0" err="1" smtClean="0"/>
              <a:t>Schistiocytes</a:t>
            </a:r>
            <a:r>
              <a:rPr lang="en-US" sz="2000" b="1" dirty="0" smtClean="0"/>
              <a:t> </a:t>
            </a:r>
            <a:r>
              <a:rPr lang="en-US" sz="2000" dirty="0" smtClean="0"/>
              <a:t>seen on smear</a:t>
            </a:r>
            <a:endParaRPr lang="en-US" sz="2000" b="1" dirty="0" smtClean="0"/>
          </a:p>
          <a:p>
            <a:r>
              <a:rPr lang="en-US" sz="2400" dirty="0" smtClean="0"/>
              <a:t>Diagnosis is based on clinical suspicion and </a:t>
            </a:r>
            <a:r>
              <a:rPr lang="en-US" sz="2400" u="sng" dirty="0" smtClean="0"/>
              <a:t>at least 3 abnormal coagulation test results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Clinical signs depend on the phase in which the patient is experiencing</a:t>
            </a:r>
          </a:p>
          <a:p>
            <a:pPr lvl="1"/>
            <a:r>
              <a:rPr lang="en-US" sz="2000" b="1" dirty="0" err="1" smtClean="0"/>
              <a:t>Peracute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hypercoagulable</a:t>
            </a:r>
            <a:r>
              <a:rPr lang="en-US" sz="2000" b="1" dirty="0" smtClean="0"/>
              <a:t>) phase</a:t>
            </a:r>
            <a:r>
              <a:rPr lang="en-US" sz="2000" dirty="0" smtClean="0"/>
              <a:t>: may have few to no overt clinical signs</a:t>
            </a:r>
          </a:p>
          <a:p>
            <a:pPr lvl="1"/>
            <a:r>
              <a:rPr lang="en-US" sz="2000" b="1" dirty="0" smtClean="0"/>
              <a:t>Acute (consumptive) phase</a:t>
            </a:r>
            <a:r>
              <a:rPr lang="en-US" sz="2000" dirty="0" smtClean="0"/>
              <a:t>: characterized by </a:t>
            </a:r>
            <a:r>
              <a:rPr lang="en-US" sz="2000" dirty="0" err="1" smtClean="0"/>
              <a:t>venipuncture</a:t>
            </a:r>
            <a:r>
              <a:rPr lang="en-US" sz="2000" dirty="0" smtClean="0"/>
              <a:t> oozing or modest to severe hemorrhage with inability to form a normal clot</a:t>
            </a:r>
          </a:p>
          <a:p>
            <a:pPr lvl="1"/>
            <a:r>
              <a:rPr lang="en-US" sz="2000" b="1" dirty="0" smtClean="0"/>
              <a:t>Chronic phase</a:t>
            </a:r>
            <a:r>
              <a:rPr lang="en-US" sz="2000" dirty="0" smtClean="0"/>
              <a:t>: </a:t>
            </a:r>
            <a:r>
              <a:rPr lang="en-US" sz="2000" dirty="0" err="1" smtClean="0"/>
              <a:t>charactized</a:t>
            </a:r>
            <a:r>
              <a:rPr lang="en-US" sz="2000" dirty="0" smtClean="0"/>
              <a:t> by no clinical signs or oozing of blood</a:t>
            </a:r>
          </a:p>
          <a:p>
            <a:pPr lvl="1">
              <a:buNone/>
            </a:pPr>
            <a:endParaRPr lang="en-US" sz="800" dirty="0" smtClean="0"/>
          </a:p>
          <a:p>
            <a:r>
              <a:rPr lang="en-US" sz="2400" dirty="0" smtClean="0"/>
              <a:t>Death is caused by extensive </a:t>
            </a:r>
            <a:r>
              <a:rPr lang="en-US" sz="2400" dirty="0" err="1" smtClean="0"/>
              <a:t>microthrombosis</a:t>
            </a:r>
            <a:r>
              <a:rPr lang="en-US" sz="2400" dirty="0" smtClean="0"/>
              <a:t> or circulatory failure, leading to single or multiple organ failure</a:t>
            </a: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DIC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Successful treatment depends on early detection in critically ill animals.</a:t>
            </a:r>
          </a:p>
          <a:p>
            <a:r>
              <a:rPr lang="en-US" sz="2400" dirty="0" smtClean="0"/>
              <a:t>Involves:</a:t>
            </a:r>
          </a:p>
          <a:p>
            <a:pPr lvl="1"/>
            <a:r>
              <a:rPr lang="en-US" sz="2000" dirty="0" smtClean="0"/>
              <a:t>CORRECTING UNDERLYING PROBLEM</a:t>
            </a:r>
          </a:p>
          <a:p>
            <a:pPr lvl="1"/>
            <a:r>
              <a:rPr lang="en-US" sz="2000" dirty="0" smtClean="0"/>
              <a:t>Support of target organs where </a:t>
            </a:r>
            <a:r>
              <a:rPr lang="en-US" sz="2000" dirty="0" err="1" smtClean="0"/>
              <a:t>microthrombi</a:t>
            </a:r>
            <a:r>
              <a:rPr lang="en-US" sz="2000" dirty="0" smtClean="0"/>
              <a:t> may cause ischemia or hemorrhage</a:t>
            </a:r>
          </a:p>
          <a:p>
            <a:pPr lvl="2"/>
            <a:r>
              <a:rPr lang="en-US" sz="1800" dirty="0" smtClean="0"/>
              <a:t>Fluid therapy – balanced electrolyte solutions to maintain effective circulating volume </a:t>
            </a:r>
          </a:p>
          <a:p>
            <a:pPr lvl="1"/>
            <a:r>
              <a:rPr lang="en-US" sz="2000" dirty="0" smtClean="0"/>
              <a:t>Coagulation factor replacement therapy</a:t>
            </a:r>
          </a:p>
          <a:p>
            <a:pPr lvl="1"/>
            <a:r>
              <a:rPr lang="en-US" sz="2000" dirty="0" smtClean="0"/>
              <a:t>Administration of heparin as needed (controversial)</a:t>
            </a:r>
          </a:p>
          <a:p>
            <a:pPr lvl="2"/>
            <a:r>
              <a:rPr lang="en-US" sz="1800" dirty="0" smtClean="0"/>
              <a:t>Should be accompanied by administration of plasma</a:t>
            </a:r>
          </a:p>
          <a:p>
            <a:pPr lvl="1"/>
            <a:r>
              <a:rPr lang="en-US" sz="2000" dirty="0" smtClean="0"/>
              <a:t>Close monitoring of </a:t>
            </a:r>
            <a:r>
              <a:rPr lang="en-US" sz="2000" dirty="0" err="1" smtClean="0"/>
              <a:t>antithrombin</a:t>
            </a:r>
            <a:r>
              <a:rPr lang="en-US" sz="2000" dirty="0" smtClean="0"/>
              <a:t> activity</a:t>
            </a:r>
          </a:p>
          <a:p>
            <a:r>
              <a:rPr lang="en-US" sz="2400" dirty="0" smtClean="0"/>
              <a:t>Prognosis is usually grim; depends on underlying cause</a:t>
            </a:r>
          </a:p>
          <a:p>
            <a:r>
              <a:rPr lang="en-US" sz="2400" dirty="0" smtClean="0"/>
              <a:t>If an animal survives an acute DIC event, a chronic form of DIC can exist</a:t>
            </a: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Dysfunctions of Tertiary </a:t>
            </a:r>
            <a:r>
              <a:rPr lang="en-US" dirty="0" err="1" smtClean="0"/>
              <a:t>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dysfunctional state of tertiary </a:t>
            </a:r>
            <a:r>
              <a:rPr lang="en-US" dirty="0" err="1" smtClean="0"/>
              <a:t>hemostasis</a:t>
            </a:r>
            <a:r>
              <a:rPr lang="en-US" dirty="0" smtClean="0"/>
              <a:t> is excessive </a:t>
            </a:r>
            <a:r>
              <a:rPr lang="en-US" dirty="0" err="1" smtClean="0"/>
              <a:t>fibrinolysis</a:t>
            </a:r>
            <a:r>
              <a:rPr lang="en-US" dirty="0" smtClean="0"/>
              <a:t>.  This is an uncommon disease.</a:t>
            </a:r>
          </a:p>
          <a:p>
            <a:r>
              <a:rPr lang="en-US" dirty="0" err="1" smtClean="0"/>
              <a:t>Fibrinolysis</a:t>
            </a:r>
            <a:r>
              <a:rPr lang="en-US" dirty="0" smtClean="0"/>
              <a:t> failure can also cause thrombus formation (a condition, not a disease state)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Megakaryocyte</a:t>
            </a:r>
            <a:r>
              <a:rPr lang="en-US" dirty="0" smtClean="0"/>
              <a:t> Video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http://www.youtube.com/watch?v=6R-ESPFiKbo&amp;feature=related&amp;ajax=1&amp;nocache=1271011451258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Thrombocytes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referred to as </a:t>
            </a:r>
            <a:r>
              <a:rPr lang="en-US" b="1" dirty="0" smtClean="0"/>
              <a:t>platelets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complete cells (lack a nucleus), but frequently listed as one of the cell types in peripheral blood.</a:t>
            </a:r>
          </a:p>
          <a:p>
            <a:r>
              <a:rPr lang="en-US" dirty="0" smtClean="0"/>
              <a:t>RBCs&gt;PLTs&gt;WBCs</a:t>
            </a:r>
          </a:p>
          <a:p>
            <a:r>
              <a:rPr lang="en-US" dirty="0" smtClean="0"/>
              <a:t>When activated, form </a:t>
            </a:r>
            <a:r>
              <a:rPr lang="en-US" dirty="0" err="1" smtClean="0"/>
              <a:t>pseudopods</a:t>
            </a:r>
            <a:r>
              <a:rPr lang="en-US" dirty="0" smtClean="0"/>
              <a:t> capable of </a:t>
            </a:r>
            <a:r>
              <a:rPr lang="en-US" dirty="0" err="1" smtClean="0"/>
              <a:t>ameboid</a:t>
            </a:r>
            <a:r>
              <a:rPr lang="en-US" dirty="0" smtClean="0"/>
              <a:t> movement.</a:t>
            </a:r>
          </a:p>
          <a:p>
            <a:r>
              <a:rPr lang="en-US" dirty="0" smtClean="0"/>
              <a:t>Have a greater variety of functions than any of the true blood cells.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Thrombocyte</a:t>
            </a:r>
            <a:r>
              <a:rPr lang="en-US" dirty="0" smtClean="0"/>
              <a:t>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are smaller than RBCs</a:t>
            </a:r>
          </a:p>
          <a:p>
            <a:r>
              <a:rPr lang="en-US" dirty="0" smtClean="0"/>
              <a:t>Most PLTs in circulation are round and have numerous, small, purple/pink granules scattered throughout the cytoplasm.</a:t>
            </a:r>
          </a:p>
          <a:p>
            <a:r>
              <a:rPr lang="en-US" dirty="0" smtClean="0"/>
              <a:t>Occasionally giant platelets are seen in blood smear (considered more active than smaller platelets)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Platelet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Canine: 200,000 – 500,000 /µL</a:t>
            </a:r>
          </a:p>
          <a:p>
            <a:r>
              <a:rPr lang="en-US" dirty="0" smtClean="0"/>
              <a:t>Feline: 300,000 – 700,000 /µL</a:t>
            </a:r>
          </a:p>
          <a:p>
            <a:r>
              <a:rPr lang="en-US" dirty="0" smtClean="0"/>
              <a:t>All species: 100,000 – 800,000 /µL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Horses = lowest normal concentrations</a:t>
            </a:r>
          </a:p>
          <a:p>
            <a:r>
              <a:rPr lang="en-US" dirty="0" smtClean="0"/>
              <a:t>Cattle = highest normal concentrations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Animals will bleed spontaneously if PLT concentration is ≤ 10,000 to 50,000 /µL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Platelet Morphology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18362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3733800"/>
            <a:ext cx="1219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Feline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876800" y="3733800"/>
            <a:ext cx="1219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Canine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D_BusPres_01_TP01136794 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4087</TotalTime>
  <Words>2128</Words>
  <Application>Microsoft Office PowerPoint</Application>
  <PresentationFormat>On-screen Show (4:3)</PresentationFormat>
  <Paragraphs>312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GD_BusPres_01_TP01136794 </vt:lpstr>
      <vt:lpstr>Thrombocytes and Coagulation</vt:lpstr>
      <vt:lpstr>Thrombopoiesis</vt:lpstr>
      <vt:lpstr>Megakaryocytes</vt:lpstr>
      <vt:lpstr>Megakaryocytes</vt:lpstr>
      <vt:lpstr>Megakaryocyte Video</vt:lpstr>
      <vt:lpstr>Thrombocytes</vt:lpstr>
      <vt:lpstr>Thrombocyte Morphology</vt:lpstr>
      <vt:lpstr>Normal Platelet Values</vt:lpstr>
      <vt:lpstr>Normal Platelet Morphology</vt:lpstr>
      <vt:lpstr>Giant Platelet in Peripheral Blood</vt:lpstr>
      <vt:lpstr>Platelet Clumping</vt:lpstr>
      <vt:lpstr>Normal Activated Platelets</vt:lpstr>
      <vt:lpstr>Activated Platelets</vt:lpstr>
      <vt:lpstr>Platelet Make-up</vt:lpstr>
      <vt:lpstr>Functions of Platelets</vt:lpstr>
      <vt:lpstr>Hemostasis</vt:lpstr>
      <vt:lpstr>Stages of Hemostasis</vt:lpstr>
      <vt:lpstr>The Basics of Coagulation</vt:lpstr>
      <vt:lpstr>Slide 19</vt:lpstr>
      <vt:lpstr>Platelet Plug Formation</vt:lpstr>
      <vt:lpstr>Coagulation Simplified</vt:lpstr>
      <vt:lpstr>The Coagulation Cascade</vt:lpstr>
      <vt:lpstr>Foolish People Try Climbing Long Slopes After Christmas.  Some People Have Fallen.</vt:lpstr>
      <vt:lpstr>Hemostasis Testing</vt:lpstr>
      <vt:lpstr>Clotting Tests</vt:lpstr>
      <vt:lpstr>Platelet Counting Methods </vt:lpstr>
      <vt:lpstr>Buccal mucosal bleeding time</vt:lpstr>
      <vt:lpstr>Buccal mucosal bleeding time</vt:lpstr>
      <vt:lpstr>BMBT Procedure</vt:lpstr>
      <vt:lpstr>Toenail Bleeding Time</vt:lpstr>
      <vt:lpstr>Activated Clotting Time (ACT)</vt:lpstr>
      <vt:lpstr>Prothrombin Time (PT)</vt:lpstr>
      <vt:lpstr>Partial Thromboplastin Time (PTT)</vt:lpstr>
      <vt:lpstr>Fibrinogen Assay</vt:lpstr>
      <vt:lpstr>Manual Fibrinogen Concentration Determination Procedure</vt:lpstr>
      <vt:lpstr>Other Coagulation Tests </vt:lpstr>
      <vt:lpstr>Quick Coagulation Testing</vt:lpstr>
      <vt:lpstr>Coagulopathy</vt:lpstr>
      <vt:lpstr>Slide 39</vt:lpstr>
      <vt:lpstr>Coagulation Defects of Primary Hemostasis</vt:lpstr>
      <vt:lpstr>Qualitative Platelet Dysfunction</vt:lpstr>
      <vt:lpstr>Thrombocytopathy – Qualitative Platelet Dysfunction</vt:lpstr>
      <vt:lpstr>Coagulation Defects of Secondary Hemostasis</vt:lpstr>
      <vt:lpstr>Other Acquired Coagulation Defects of Secondary Hemostasis</vt:lpstr>
      <vt:lpstr>Disseminated Intravascular Coagulation (DIC)</vt:lpstr>
      <vt:lpstr>DIC</vt:lpstr>
      <vt:lpstr>Treatment of DIC</vt:lpstr>
      <vt:lpstr>Dysfunctions of Tertiary Hemostasis</vt:lpstr>
    </vt:vector>
  </TitlesOfParts>
  <Company>Theme Gallery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Thrombocytes and Coagulation</dc:title>
  <dc:creator>Lori</dc:creator>
  <cp:lastModifiedBy>Lori</cp:lastModifiedBy>
  <cp:revision>35</cp:revision>
  <dcterms:created xsi:type="dcterms:W3CDTF">2004-07-12T07:59:14Z</dcterms:created>
  <dcterms:modified xsi:type="dcterms:W3CDTF">2010-04-19T04:18:17Z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TC011367951033</vt:lpwstr>
  </property>
</Properties>
</file>